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5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10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1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2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3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5" r:id="rId2"/>
    <p:sldId id="283" r:id="rId3"/>
    <p:sldId id="272" r:id="rId4"/>
    <p:sldId id="284" r:id="rId5"/>
    <p:sldId id="260" r:id="rId6"/>
    <p:sldId id="273" r:id="rId7"/>
    <p:sldId id="274" r:id="rId8"/>
    <p:sldId id="276" r:id="rId9"/>
    <p:sldId id="277" r:id="rId10"/>
    <p:sldId id="278" r:id="rId11"/>
    <p:sldId id="287" r:id="rId12"/>
    <p:sldId id="290" r:id="rId13"/>
    <p:sldId id="261" r:id="rId14"/>
    <p:sldId id="298" r:id="rId15"/>
    <p:sldId id="262" r:id="rId16"/>
    <p:sldId id="299" r:id="rId17"/>
    <p:sldId id="300" r:id="rId18"/>
    <p:sldId id="292" r:id="rId19"/>
    <p:sldId id="264" r:id="rId20"/>
    <p:sldId id="265" r:id="rId21"/>
    <p:sldId id="286" r:id="rId22"/>
    <p:sldId id="301" r:id="rId23"/>
    <p:sldId id="302" r:id="rId24"/>
    <p:sldId id="303" r:id="rId25"/>
    <p:sldId id="304" r:id="rId26"/>
    <p:sldId id="285" r:id="rId27"/>
    <p:sldId id="289" r:id="rId28"/>
    <p:sldId id="282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73" autoAdjust="0"/>
  </p:normalViewPr>
  <p:slideViewPr>
    <p:cSldViewPr>
      <p:cViewPr>
        <p:scale>
          <a:sx n="100" d="100"/>
          <a:sy n="100" d="100"/>
        </p:scale>
        <p:origin x="-194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53800-C7C4-4046-97F4-D0EF21E570BD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8BB65-45F6-4E03-A95D-82E5310F0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{a[2:0],b[2:0]}</a:t>
            </a:r>
            <a:r>
              <a:rPr lang="en-US" baseline="0" dirty="0" smtClean="0"/>
              <a:t> means concatenate the two busses into one bus who has a width equal to the sum of the their widths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14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{a[2:0],b[2:0]}</a:t>
            </a:r>
            <a:r>
              <a:rPr lang="en-US" baseline="0" dirty="0" smtClean="0"/>
              <a:t> means concatenate the two busses into one bus who has a width equal to the sum of the </a:t>
            </a:r>
            <a:r>
              <a:rPr lang="en-US" baseline="0" smtClean="0"/>
              <a:t>their widths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14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Confusion of conflating LUT with Adder.  Separate for</a:t>
            </a:r>
            <a:r>
              <a:rPr lang="en-US" baseline="0" dirty="0" smtClean="0"/>
              <a:t> this example and </a:t>
            </a:r>
            <a:r>
              <a:rPr lang="en-US" baseline="0" smtClean="0"/>
              <a:t>then recombine.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20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Confusion of conflating LUT with Adder.  Separate for</a:t>
            </a:r>
            <a:r>
              <a:rPr lang="en-US" baseline="0" dirty="0" smtClean="0"/>
              <a:t> this example and </a:t>
            </a:r>
            <a:r>
              <a:rPr lang="en-US" baseline="0" smtClean="0"/>
              <a:t>then recombine.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2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“True” is a 3 input AND</a:t>
            </a:r>
          </a:p>
          <a:p>
            <a:r>
              <a:rPr lang="en-US" dirty="0" smtClean="0"/>
              <a:t>Each output is a</a:t>
            </a:r>
            <a:r>
              <a:rPr lang="en-US" baseline="0" dirty="0" smtClean="0"/>
              <a:t> 4 input OR</a:t>
            </a:r>
          </a:p>
          <a:p>
            <a:r>
              <a:rPr lang="en-US" baseline="0" dirty="0" smtClean="0"/>
              <a:t>Each input is an inverter</a:t>
            </a:r>
          </a:p>
          <a:p>
            <a:r>
              <a:rPr lang="en-US" baseline="0" dirty="0" smtClean="0"/>
              <a:t>3*4*2 = 24</a:t>
            </a:r>
          </a:p>
          <a:p>
            <a:r>
              <a:rPr lang="en-US" baseline="0" dirty="0" smtClean="0"/>
              <a:t>4*2 = 8</a:t>
            </a:r>
          </a:p>
          <a:p>
            <a:r>
              <a:rPr lang="en-US" baseline="0" dirty="0" smtClean="0"/>
              <a:t>3*1 = 3</a:t>
            </a:r>
          </a:p>
          <a:p>
            <a:r>
              <a:rPr lang="en-US" baseline="0" dirty="0" smtClean="0"/>
              <a:t>=35 GIE</a:t>
            </a:r>
          </a:p>
          <a:p>
            <a:r>
              <a:rPr lang="en-US" baseline="0" dirty="0" smtClean="0"/>
              <a:t>Other solution was 9*2 =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4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2N+4</a:t>
            </a:r>
            <a:r>
              <a:rPr lang="en-US" baseline="0" dirty="0" smtClean="0"/>
              <a:t> = 3N when N = 4</a:t>
            </a:r>
          </a:p>
          <a:p>
            <a:r>
              <a:rPr lang="en-US" baseline="0" dirty="0" smtClean="0"/>
              <a:t>When adding more than 4 bits, the NAND gate based circuit is faster than the LUT based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B65-45F6-4E03-A95D-82E5310F044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56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0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2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F4D8-FB96-4464-B396-4B106BA8508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50" Type="http://schemas.openxmlformats.org/officeDocument/2006/relationships/tags" Target="../tags/tag162.xml"/><Relationship Id="rId55" Type="http://schemas.openxmlformats.org/officeDocument/2006/relationships/tags" Target="../tags/tag167.xml"/><Relationship Id="rId63" Type="http://schemas.openxmlformats.org/officeDocument/2006/relationships/tags" Target="../tags/tag175.xml"/><Relationship Id="rId68" Type="http://schemas.openxmlformats.org/officeDocument/2006/relationships/tags" Target="../tags/tag180.xml"/><Relationship Id="rId76" Type="http://schemas.openxmlformats.org/officeDocument/2006/relationships/notesSlide" Target="../notesSlides/notesSlide9.xml"/><Relationship Id="rId7" Type="http://schemas.openxmlformats.org/officeDocument/2006/relationships/tags" Target="../tags/tag119.xml"/><Relationship Id="rId71" Type="http://schemas.openxmlformats.org/officeDocument/2006/relationships/tags" Target="../tags/tag183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66" Type="http://schemas.openxmlformats.org/officeDocument/2006/relationships/tags" Target="../tags/tag178.xml"/><Relationship Id="rId74" Type="http://schemas.openxmlformats.org/officeDocument/2006/relationships/tags" Target="../tags/tag186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61" Type="http://schemas.openxmlformats.org/officeDocument/2006/relationships/tags" Target="../tags/tag173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tags" Target="../tags/tag177.xml"/><Relationship Id="rId73" Type="http://schemas.openxmlformats.org/officeDocument/2006/relationships/tags" Target="../tags/tag185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56" Type="http://schemas.openxmlformats.org/officeDocument/2006/relationships/tags" Target="../tags/tag168.xml"/><Relationship Id="rId64" Type="http://schemas.openxmlformats.org/officeDocument/2006/relationships/tags" Target="../tags/tag176.xml"/><Relationship Id="rId69" Type="http://schemas.openxmlformats.org/officeDocument/2006/relationships/tags" Target="../tags/tag181.xml"/><Relationship Id="rId77" Type="http://schemas.openxmlformats.org/officeDocument/2006/relationships/image" Target="../media/image4.png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72" Type="http://schemas.openxmlformats.org/officeDocument/2006/relationships/tags" Target="../tags/tag184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tags" Target="../tags/tag158.xml"/><Relationship Id="rId59" Type="http://schemas.openxmlformats.org/officeDocument/2006/relationships/tags" Target="../tags/tag171.xml"/><Relationship Id="rId67" Type="http://schemas.openxmlformats.org/officeDocument/2006/relationships/tags" Target="../tags/tag179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54" Type="http://schemas.openxmlformats.org/officeDocument/2006/relationships/tags" Target="../tags/tag166.xml"/><Relationship Id="rId62" Type="http://schemas.openxmlformats.org/officeDocument/2006/relationships/tags" Target="../tags/tag174.xml"/><Relationship Id="rId70" Type="http://schemas.openxmlformats.org/officeDocument/2006/relationships/tags" Target="../tags/tag182.xml"/><Relationship Id="rId75" Type="http://schemas.openxmlformats.org/officeDocument/2006/relationships/slideLayout" Target="../slideLayouts/slideLayout6.xml"/><Relationship Id="rId1" Type="http://schemas.openxmlformats.org/officeDocument/2006/relationships/tags" Target="../tags/tag113.xml"/><Relationship Id="rId6" Type="http://schemas.openxmlformats.org/officeDocument/2006/relationships/tags" Target="../tags/tag118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55" Type="http://schemas.openxmlformats.org/officeDocument/2006/relationships/tags" Target="../tags/tag241.xml"/><Relationship Id="rId63" Type="http://schemas.openxmlformats.org/officeDocument/2006/relationships/tags" Target="../tags/tag249.xml"/><Relationship Id="rId68" Type="http://schemas.openxmlformats.org/officeDocument/2006/relationships/tags" Target="../tags/tag254.xml"/><Relationship Id="rId76" Type="http://schemas.openxmlformats.org/officeDocument/2006/relationships/notesSlide" Target="../notesSlides/notesSlide10.xml"/><Relationship Id="rId7" Type="http://schemas.openxmlformats.org/officeDocument/2006/relationships/tags" Target="../tags/tag193.xml"/><Relationship Id="rId71" Type="http://schemas.openxmlformats.org/officeDocument/2006/relationships/tags" Target="../tags/tag257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3" Type="http://schemas.openxmlformats.org/officeDocument/2006/relationships/tags" Target="../tags/tag239.xml"/><Relationship Id="rId58" Type="http://schemas.openxmlformats.org/officeDocument/2006/relationships/tags" Target="../tags/tag244.xml"/><Relationship Id="rId66" Type="http://schemas.openxmlformats.org/officeDocument/2006/relationships/tags" Target="../tags/tag252.xml"/><Relationship Id="rId74" Type="http://schemas.openxmlformats.org/officeDocument/2006/relationships/tags" Target="../tags/tag260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57" Type="http://schemas.openxmlformats.org/officeDocument/2006/relationships/tags" Target="../tags/tag243.xml"/><Relationship Id="rId61" Type="http://schemas.openxmlformats.org/officeDocument/2006/relationships/tags" Target="../tags/tag247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tags" Target="../tags/tag238.xml"/><Relationship Id="rId60" Type="http://schemas.openxmlformats.org/officeDocument/2006/relationships/tags" Target="../tags/tag246.xml"/><Relationship Id="rId65" Type="http://schemas.openxmlformats.org/officeDocument/2006/relationships/tags" Target="../tags/tag251.xml"/><Relationship Id="rId73" Type="http://schemas.openxmlformats.org/officeDocument/2006/relationships/tags" Target="../tags/tag259.xml"/><Relationship Id="rId78" Type="http://schemas.openxmlformats.org/officeDocument/2006/relationships/image" Target="../media/image4.emf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56" Type="http://schemas.openxmlformats.org/officeDocument/2006/relationships/tags" Target="../tags/tag242.xml"/><Relationship Id="rId64" Type="http://schemas.openxmlformats.org/officeDocument/2006/relationships/tags" Target="../tags/tag250.xml"/><Relationship Id="rId69" Type="http://schemas.openxmlformats.org/officeDocument/2006/relationships/tags" Target="../tags/tag255.xml"/><Relationship Id="rId77" Type="http://schemas.openxmlformats.org/officeDocument/2006/relationships/image" Target="../media/image4.png"/><Relationship Id="rId8" Type="http://schemas.openxmlformats.org/officeDocument/2006/relationships/tags" Target="../tags/tag194.xml"/><Relationship Id="rId51" Type="http://schemas.openxmlformats.org/officeDocument/2006/relationships/tags" Target="../tags/tag237.xml"/><Relationship Id="rId72" Type="http://schemas.openxmlformats.org/officeDocument/2006/relationships/tags" Target="../tags/tag258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59" Type="http://schemas.openxmlformats.org/officeDocument/2006/relationships/tags" Target="../tags/tag245.xml"/><Relationship Id="rId67" Type="http://schemas.openxmlformats.org/officeDocument/2006/relationships/tags" Target="../tags/tag253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240.xml"/><Relationship Id="rId62" Type="http://schemas.openxmlformats.org/officeDocument/2006/relationships/tags" Target="../tags/tag248.xml"/><Relationship Id="rId70" Type="http://schemas.openxmlformats.org/officeDocument/2006/relationships/tags" Target="../tags/tag256.xml"/><Relationship Id="rId75" Type="http://schemas.openxmlformats.org/officeDocument/2006/relationships/slideLayout" Target="../slideLayouts/slideLayout6.xml"/><Relationship Id="rId1" Type="http://schemas.openxmlformats.org/officeDocument/2006/relationships/tags" Target="../tags/tag187.xml"/><Relationship Id="rId6" Type="http://schemas.openxmlformats.org/officeDocument/2006/relationships/tags" Target="../tags/tag19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notesSlide" Target="../notesSlides/notesSlide11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10" Type="http://schemas.openxmlformats.org/officeDocument/2006/relationships/tags" Target="../tags/tag270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3" Type="http://schemas.openxmlformats.org/officeDocument/2006/relationships/tags" Target="../tags/tag281.xml"/><Relationship Id="rId21" Type="http://schemas.openxmlformats.org/officeDocument/2006/relationships/notesSlide" Target="../notesSlides/notesSlide12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10" Type="http://schemas.openxmlformats.org/officeDocument/2006/relationships/tags" Target="../tags/tag288.xml"/><Relationship Id="rId19" Type="http://schemas.openxmlformats.org/officeDocument/2006/relationships/tags" Target="../tags/tag297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26" Type="http://schemas.openxmlformats.org/officeDocument/2006/relationships/notesSlide" Target="../notesSlides/notesSlide13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24" Type="http://schemas.openxmlformats.org/officeDocument/2006/relationships/tags" Target="../tags/tag321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tags" Target="../tags/tag320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tags" Target="../tags/tag3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notesSlide" Target="../notesSlides/notesSlide14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wrc.eecs.berkeley.edu/research/pico_radio/Test_Bed/Hardware/Documentation/ARM/chap3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tags" Target="../tags/tag90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image" Target="../media/image1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8" Type="http://schemas.openxmlformats.org/officeDocument/2006/relationships/tags" Target="../tags/tag57.xml"/><Relationship Id="rId51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3121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08375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816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as a specific design ‘grows’</a:t>
            </a:r>
          </a:p>
          <a:p>
            <a:pPr lvl="1"/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Propagation Delay for an N bit adder?</a:t>
            </a:r>
          </a:p>
          <a:p>
            <a:pPr lvl="1"/>
            <a:r>
              <a:rPr lang="en-US" dirty="0" smtClean="0"/>
              <a:t>Design 1</a:t>
            </a:r>
            <a:r>
              <a:rPr lang="en-US" dirty="0" smtClean="0"/>
              <a:t>:  NAND Gates</a:t>
            </a:r>
            <a:endParaRPr lang="en-US" dirty="0" smtClean="0"/>
          </a:p>
          <a:p>
            <a:pPr lvl="1"/>
            <a:r>
              <a:rPr lang="en-US" dirty="0" smtClean="0"/>
              <a:t>Design 2</a:t>
            </a:r>
            <a:r>
              <a:rPr lang="en-US" dirty="0" smtClean="0"/>
              <a:t>:  Small LUT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changes as a specific design ‘grows’</a:t>
            </a:r>
          </a:p>
          <a:p>
            <a:pPr lvl="1"/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Propagation Delay for an N bit adder?</a:t>
            </a:r>
          </a:p>
          <a:p>
            <a:pPr lvl="1"/>
            <a:r>
              <a:rPr lang="en-US" dirty="0" smtClean="0"/>
              <a:t>Design 1: 2N + 4</a:t>
            </a:r>
          </a:p>
          <a:p>
            <a:pPr lvl="1"/>
            <a:r>
              <a:rPr lang="en-US" dirty="0" smtClean="0"/>
              <a:t>Design 2: 3N</a:t>
            </a:r>
          </a:p>
          <a:p>
            <a:pPr lvl="1"/>
            <a:endParaRPr lang="en-US" dirty="0"/>
          </a:p>
          <a:p>
            <a:r>
              <a:rPr lang="en-US" dirty="0" smtClean="0"/>
              <a:t>Which design is faster for small adders?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Adder/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2355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00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09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5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399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953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954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954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65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4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702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511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401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955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956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956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67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593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80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92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4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624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5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25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6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25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7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36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8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595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182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294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1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626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2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627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3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627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4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738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5" name="Freeform 34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1714500" y="6070600"/>
            <a:ext cx="1587" cy="357188"/>
          </a:xfrm>
          <a:custGeom>
            <a:avLst/>
            <a:gdLst>
              <a:gd name="T0" fmla="*/ 0 w 1"/>
              <a:gd name="T1" fmla="*/ 0 h 225"/>
              <a:gd name="T2" fmla="*/ 0 w 1"/>
              <a:gd name="T3" fmla="*/ 0 h 225"/>
              <a:gd name="T4" fmla="*/ 0 w 1"/>
              <a:gd name="T5" fmla="*/ 224 h 225"/>
              <a:gd name="T6" fmla="*/ 0 60000 65536"/>
              <a:gd name="T7" fmla="*/ 0 60000 65536"/>
              <a:gd name="T8" fmla="*/ 0 60000 65536"/>
              <a:gd name="T9" fmla="*/ 0 w 1"/>
              <a:gd name="T10" fmla="*/ 0 h 225"/>
              <a:gd name="T11" fmla="*/ 1 w 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25">
                <a:moveTo>
                  <a:pt x="0" y="0"/>
                </a:moveTo>
                <a:lnTo>
                  <a:pt x="0" y="0"/>
                </a:lnTo>
                <a:lnTo>
                  <a:pt x="0" y="22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14500" y="6070600"/>
            <a:ext cx="0" cy="339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Freeform 36"/>
          <p:cNvSpPr>
            <a:spLocks/>
          </p:cNvSpPr>
          <p:nvPr>
            <p:custDataLst>
              <p:tags r:id="rId32"/>
            </p:custDataLst>
          </p:nvPr>
        </p:nvSpPr>
        <p:spPr bwMode="auto">
          <a:xfrm>
            <a:off x="33147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3147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Freeform 38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50038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038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1" name="Freeform 40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66040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6040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593" name="Group 42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1168400" y="3524250"/>
            <a:ext cx="392112" cy="514350"/>
            <a:chOff x="1075" y="632"/>
            <a:chExt cx="247" cy="324"/>
          </a:xfrm>
        </p:grpSpPr>
        <p:sp>
          <p:nvSpPr>
            <p:cNvPr id="23627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07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3628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15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4" name="Group 45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1889125" y="3524250"/>
            <a:ext cx="392112" cy="514350"/>
            <a:chOff x="1637" y="632"/>
            <a:chExt cx="247" cy="324"/>
          </a:xfrm>
        </p:grpSpPr>
        <p:sp>
          <p:nvSpPr>
            <p:cNvPr id="23625" name="Rectangle 4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3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6" name="Rectangle 4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2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5" name="Group 48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2771775" y="3524250"/>
            <a:ext cx="392112" cy="514350"/>
            <a:chOff x="2097" y="632"/>
            <a:chExt cx="247" cy="324"/>
          </a:xfrm>
        </p:grpSpPr>
        <p:sp>
          <p:nvSpPr>
            <p:cNvPr id="23623" name="Rectangle 4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9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4" name="Rectangle 5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18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6" name="Group 51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3516312" y="3524250"/>
            <a:ext cx="369888" cy="514350"/>
            <a:chOff x="2584" y="632"/>
            <a:chExt cx="233" cy="324"/>
          </a:xfrm>
        </p:grpSpPr>
        <p:sp>
          <p:nvSpPr>
            <p:cNvPr id="23621" name="Rectangle 52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584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2" name="Rectangle 53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654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7" name="Group 54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495800" y="3524250"/>
            <a:ext cx="392112" cy="514350"/>
            <a:chOff x="3147" y="632"/>
            <a:chExt cx="247" cy="324"/>
          </a:xfrm>
        </p:grpSpPr>
        <p:sp>
          <p:nvSpPr>
            <p:cNvPr id="23619" name="Rectangle 5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14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0" name="Rectangle 5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3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8" name="Group 57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281612" y="3524250"/>
            <a:ext cx="369888" cy="514350"/>
            <a:chOff x="3642" y="632"/>
            <a:chExt cx="233" cy="324"/>
          </a:xfrm>
        </p:grpSpPr>
        <p:sp>
          <p:nvSpPr>
            <p:cNvPr id="23617" name="Rectangle 58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42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8" name="Rectangle 59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12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9" name="Group 60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6096000" y="3524250"/>
            <a:ext cx="392112" cy="514350"/>
            <a:chOff x="4155" y="632"/>
            <a:chExt cx="247" cy="324"/>
          </a:xfrm>
        </p:grpSpPr>
        <p:sp>
          <p:nvSpPr>
            <p:cNvPr id="2361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15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23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0" name="Group 63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923087" y="3524250"/>
            <a:ext cx="392113" cy="514350"/>
            <a:chOff x="4676" y="632"/>
            <a:chExt cx="247" cy="324"/>
          </a:xfrm>
        </p:grpSpPr>
        <p:sp>
          <p:nvSpPr>
            <p:cNvPr id="23613" name="Rectangle 6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76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4" name="Rectangle 6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760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1" name="Group 66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1550987" y="6419850"/>
            <a:ext cx="369888" cy="514350"/>
            <a:chOff x="1292" y="2958"/>
            <a:chExt cx="233" cy="324"/>
          </a:xfrm>
        </p:grpSpPr>
        <p:sp>
          <p:nvSpPr>
            <p:cNvPr id="23611" name="Rectangle 6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9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2" name="Rectangle 6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6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2" name="Group 69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3151187" y="6419850"/>
            <a:ext cx="369888" cy="514350"/>
            <a:chOff x="2300" y="2958"/>
            <a:chExt cx="233" cy="324"/>
          </a:xfrm>
        </p:grpSpPr>
        <p:sp>
          <p:nvSpPr>
            <p:cNvPr id="23609" name="Rectangle 70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300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0" name="Rectangle 71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70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3" name="Group 7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4840287" y="6419850"/>
            <a:ext cx="369888" cy="514350"/>
            <a:chOff x="3364" y="2958"/>
            <a:chExt cx="233" cy="324"/>
          </a:xfrm>
        </p:grpSpPr>
        <p:sp>
          <p:nvSpPr>
            <p:cNvPr id="23607" name="Rectangle 7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364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8" name="Rectangle 7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34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4" name="Group 7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6440487" y="6419850"/>
            <a:ext cx="369888" cy="514350"/>
            <a:chOff x="4372" y="2958"/>
            <a:chExt cx="233" cy="324"/>
          </a:xfrm>
        </p:grpSpPr>
        <p:sp>
          <p:nvSpPr>
            <p:cNvPr id="23605" name="Rectangle 7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37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6" name="Rectangle 7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sp>
        <p:nvSpPr>
          <p:cNvPr id="80" name="Rectangle 4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13687" y="4286250"/>
            <a:ext cx="795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Subtract</a:t>
            </a:r>
            <a:endParaRPr lang="en-US" sz="1400" dirty="0">
              <a:solidFill>
                <a:srgbClr val="000000"/>
              </a:solidFill>
            </a:endParaRPr>
          </a:p>
          <a:p>
            <a:pPr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Control Line for Subtraction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 −</m:t>
                      </m:r>
                      <m:r>
                        <a:rPr lang="en-US" b="1" i="1">
                          <a:latin typeface="Cambria Math"/>
                        </a:rPr>
                        <m:t>𝑩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  <a:blipFill rotWithShape="1">
                <a:blip r:embed="rId7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40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Adder/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2355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00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09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5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399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953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954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954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65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4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702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511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401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955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956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956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67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593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80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92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4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624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5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25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6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25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7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36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8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595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182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294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1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626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2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627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583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627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4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738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5" name="Freeform 34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1714500" y="6070600"/>
            <a:ext cx="1587" cy="357188"/>
          </a:xfrm>
          <a:custGeom>
            <a:avLst/>
            <a:gdLst>
              <a:gd name="T0" fmla="*/ 0 w 1"/>
              <a:gd name="T1" fmla="*/ 0 h 225"/>
              <a:gd name="T2" fmla="*/ 0 w 1"/>
              <a:gd name="T3" fmla="*/ 0 h 225"/>
              <a:gd name="T4" fmla="*/ 0 w 1"/>
              <a:gd name="T5" fmla="*/ 224 h 225"/>
              <a:gd name="T6" fmla="*/ 0 60000 65536"/>
              <a:gd name="T7" fmla="*/ 0 60000 65536"/>
              <a:gd name="T8" fmla="*/ 0 60000 65536"/>
              <a:gd name="T9" fmla="*/ 0 w 1"/>
              <a:gd name="T10" fmla="*/ 0 h 225"/>
              <a:gd name="T11" fmla="*/ 1 w 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25">
                <a:moveTo>
                  <a:pt x="0" y="0"/>
                </a:moveTo>
                <a:lnTo>
                  <a:pt x="0" y="0"/>
                </a:lnTo>
                <a:lnTo>
                  <a:pt x="0" y="22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14500" y="6070600"/>
            <a:ext cx="0" cy="339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Freeform 36"/>
          <p:cNvSpPr>
            <a:spLocks/>
          </p:cNvSpPr>
          <p:nvPr>
            <p:custDataLst>
              <p:tags r:id="rId32"/>
            </p:custDataLst>
          </p:nvPr>
        </p:nvSpPr>
        <p:spPr bwMode="auto">
          <a:xfrm>
            <a:off x="33147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3147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Freeform 38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50038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038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1" name="Freeform 40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66040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6040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593" name="Group 42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1168400" y="3524250"/>
            <a:ext cx="392112" cy="514350"/>
            <a:chOff x="1075" y="632"/>
            <a:chExt cx="247" cy="324"/>
          </a:xfrm>
        </p:grpSpPr>
        <p:sp>
          <p:nvSpPr>
            <p:cNvPr id="23627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07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3628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15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4" name="Group 45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1889125" y="3524250"/>
            <a:ext cx="392112" cy="514350"/>
            <a:chOff x="1637" y="632"/>
            <a:chExt cx="247" cy="324"/>
          </a:xfrm>
        </p:grpSpPr>
        <p:sp>
          <p:nvSpPr>
            <p:cNvPr id="23625" name="Rectangle 4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3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6" name="Rectangle 4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2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5" name="Group 48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2771775" y="3524250"/>
            <a:ext cx="392112" cy="514350"/>
            <a:chOff x="2097" y="632"/>
            <a:chExt cx="247" cy="324"/>
          </a:xfrm>
        </p:grpSpPr>
        <p:sp>
          <p:nvSpPr>
            <p:cNvPr id="23623" name="Rectangle 4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9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4" name="Rectangle 5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18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6" name="Group 51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3516312" y="3524250"/>
            <a:ext cx="369888" cy="514350"/>
            <a:chOff x="2584" y="632"/>
            <a:chExt cx="233" cy="324"/>
          </a:xfrm>
        </p:grpSpPr>
        <p:sp>
          <p:nvSpPr>
            <p:cNvPr id="23621" name="Rectangle 52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584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2" name="Rectangle 53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654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7" name="Group 54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495800" y="3524250"/>
            <a:ext cx="392112" cy="514350"/>
            <a:chOff x="3147" y="632"/>
            <a:chExt cx="247" cy="324"/>
          </a:xfrm>
        </p:grpSpPr>
        <p:sp>
          <p:nvSpPr>
            <p:cNvPr id="23619" name="Rectangle 5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14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0" name="Rectangle 5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3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8" name="Group 57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281612" y="3524250"/>
            <a:ext cx="369888" cy="514350"/>
            <a:chOff x="3642" y="632"/>
            <a:chExt cx="233" cy="324"/>
          </a:xfrm>
        </p:grpSpPr>
        <p:sp>
          <p:nvSpPr>
            <p:cNvPr id="23617" name="Rectangle 58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42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8" name="Rectangle 59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12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9" name="Group 60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6096000" y="3524250"/>
            <a:ext cx="392112" cy="514350"/>
            <a:chOff x="4155" y="632"/>
            <a:chExt cx="247" cy="324"/>
          </a:xfrm>
        </p:grpSpPr>
        <p:sp>
          <p:nvSpPr>
            <p:cNvPr id="2361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15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23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0" name="Group 63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923087" y="3524250"/>
            <a:ext cx="392113" cy="514350"/>
            <a:chOff x="4676" y="632"/>
            <a:chExt cx="247" cy="324"/>
          </a:xfrm>
        </p:grpSpPr>
        <p:sp>
          <p:nvSpPr>
            <p:cNvPr id="23613" name="Rectangle 6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76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4" name="Rectangle 6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760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1" name="Group 66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1550987" y="6419850"/>
            <a:ext cx="369888" cy="514350"/>
            <a:chOff x="1292" y="2958"/>
            <a:chExt cx="233" cy="324"/>
          </a:xfrm>
        </p:grpSpPr>
        <p:sp>
          <p:nvSpPr>
            <p:cNvPr id="23611" name="Rectangle 6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9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2" name="Rectangle 6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6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2" name="Group 69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3151187" y="6419850"/>
            <a:ext cx="369888" cy="514350"/>
            <a:chOff x="2300" y="2958"/>
            <a:chExt cx="233" cy="324"/>
          </a:xfrm>
        </p:grpSpPr>
        <p:sp>
          <p:nvSpPr>
            <p:cNvPr id="23609" name="Rectangle 70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300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0" name="Rectangle 71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70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3" name="Group 7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4840287" y="6419850"/>
            <a:ext cx="369888" cy="514350"/>
            <a:chOff x="3364" y="2958"/>
            <a:chExt cx="233" cy="324"/>
          </a:xfrm>
        </p:grpSpPr>
        <p:sp>
          <p:nvSpPr>
            <p:cNvPr id="23607" name="Rectangle 7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364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8" name="Rectangle 7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34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4" name="Group 7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6440487" y="6419850"/>
            <a:ext cx="369888" cy="514350"/>
            <a:chOff x="4372" y="2958"/>
            <a:chExt cx="233" cy="324"/>
          </a:xfrm>
        </p:grpSpPr>
        <p:sp>
          <p:nvSpPr>
            <p:cNvPr id="23605" name="Rectangle 7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37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6" name="Rectangle 7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sp>
        <p:nvSpPr>
          <p:cNvPr id="80" name="Rectangle 4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13687" y="4286250"/>
            <a:ext cx="795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Subtract</a:t>
            </a:r>
            <a:endParaRPr lang="en-US" sz="1400" dirty="0">
              <a:solidFill>
                <a:srgbClr val="000000"/>
              </a:solidFill>
            </a:endParaRPr>
          </a:p>
          <a:p>
            <a:pPr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Control Line for Subtraction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 −</m:t>
                      </m:r>
                      <m:r>
                        <a:rPr lang="en-US" b="1" i="1">
                          <a:latin typeface="Cambria Math"/>
                        </a:rPr>
                        <m:t>𝑩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  <a:blipFill rotWithShape="1">
                <a:blip r:embed="rId7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337050"/>
            <a:ext cx="4397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78" y="4337050"/>
            <a:ext cx="4397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2" y="4337050"/>
            <a:ext cx="4397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4337050"/>
            <a:ext cx="4397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>
            <a:stCxn id="23628" idx="1"/>
            <a:endCxn id="23558" idx="0"/>
          </p:cNvCxnSpPr>
          <p:nvPr/>
        </p:nvCxnSpPr>
        <p:spPr>
          <a:xfrm>
            <a:off x="1301750" y="3814763"/>
            <a:ext cx="199231" cy="116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972196" y="3863181"/>
            <a:ext cx="99616" cy="116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645818" y="3863181"/>
            <a:ext cx="98425" cy="116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46018" y="3865563"/>
            <a:ext cx="82947" cy="116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085974" y="3865563"/>
            <a:ext cx="0" cy="58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664425" y="3865563"/>
            <a:ext cx="0" cy="58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353049" y="3914061"/>
            <a:ext cx="0" cy="58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6958963" y="3863181"/>
            <a:ext cx="97474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95475" y="4286250"/>
            <a:ext cx="6018212" cy="5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89125" y="4286250"/>
            <a:ext cx="17462" cy="159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479800" y="4311650"/>
            <a:ext cx="0" cy="131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162550" y="4311650"/>
            <a:ext cx="11112" cy="131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762750" y="4337050"/>
            <a:ext cx="11112" cy="108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3571" idx="3"/>
          </p:cNvCxnSpPr>
          <p:nvPr/>
        </p:nvCxnSpPr>
        <p:spPr>
          <a:xfrm flipV="1">
            <a:off x="5476875" y="5551487"/>
            <a:ext cx="6826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23571" idx="1"/>
          </p:cNvCxnSpPr>
          <p:nvPr/>
        </p:nvCxnSpPr>
        <p:spPr>
          <a:xfrm>
            <a:off x="3810000" y="5551488"/>
            <a:ext cx="74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209800" y="5551487"/>
            <a:ext cx="6826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33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2438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ALU: Arithmetic Logic Unit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8458200" cy="188849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Computes arithmetic &amp; logic functions based on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Add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subtract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AND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NAND, OR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NOR, XOR, ==, </a:t>
            </a:r>
            <a:r>
              <a:rPr lang="en-US" dirty="0">
                <a:ea typeface="ＭＳ Ｐゴシック" pitchFamily="-110" charset="-128"/>
              </a:rPr>
              <a:t>&lt;, overflow, …</a:t>
            </a:r>
          </a:p>
        </p:txBody>
      </p:sp>
      <p:grpSp>
        <p:nvGrpSpPr>
          <p:cNvPr id="40" name="Group 3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41475" y="3200400"/>
            <a:ext cx="5597525" cy="3554413"/>
            <a:chOff x="1110" y="1462"/>
            <a:chExt cx="3526" cy="2239"/>
          </a:xfrm>
        </p:grpSpPr>
        <p:sp>
          <p:nvSpPr>
            <p:cNvPr id="41" name="Freeform 4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801" y="1992"/>
              <a:ext cx="1803" cy="1160"/>
            </a:xfrm>
            <a:custGeom>
              <a:avLst/>
              <a:gdLst>
                <a:gd name="T0" fmla="*/ 0 w 897"/>
                <a:gd name="T1" fmla="*/ 0 h 577"/>
                <a:gd name="T2" fmla="*/ 360 w 897"/>
                <a:gd name="T3" fmla="*/ 0 h 577"/>
                <a:gd name="T4" fmla="*/ 448 w 897"/>
                <a:gd name="T5" fmla="*/ 264 h 577"/>
                <a:gd name="T6" fmla="*/ 536 w 897"/>
                <a:gd name="T7" fmla="*/ 0 h 577"/>
                <a:gd name="T8" fmla="*/ 896 w 897"/>
                <a:gd name="T9" fmla="*/ 0 h 577"/>
                <a:gd name="T10" fmla="*/ 712 w 897"/>
                <a:gd name="T11" fmla="*/ 576 h 577"/>
                <a:gd name="T12" fmla="*/ 200 w 897"/>
                <a:gd name="T13" fmla="*/ 576 h 577"/>
                <a:gd name="T14" fmla="*/ 0 w 897"/>
                <a:gd name="T15" fmla="*/ 0 h 5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97"/>
                <a:gd name="T25" fmla="*/ 0 h 577"/>
                <a:gd name="T26" fmla="*/ 897 w 897"/>
                <a:gd name="T27" fmla="*/ 577 h 5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97" h="577">
                  <a:moveTo>
                    <a:pt x="0" y="0"/>
                  </a:moveTo>
                  <a:lnTo>
                    <a:pt x="360" y="0"/>
                  </a:lnTo>
                  <a:lnTo>
                    <a:pt x="448" y="264"/>
                  </a:lnTo>
                  <a:lnTo>
                    <a:pt x="536" y="0"/>
                  </a:lnTo>
                  <a:lnTo>
                    <a:pt x="896" y="0"/>
                  </a:lnTo>
                  <a:lnTo>
                    <a:pt x="712" y="576"/>
                  </a:lnTo>
                  <a:lnTo>
                    <a:pt x="200" y="5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9"/>
            <p:cNvGrpSpPr>
              <a:grpSpLocks/>
            </p:cNvGrpSpPr>
            <p:nvPr/>
          </p:nvGrpSpPr>
          <p:grpSpPr bwMode="auto">
            <a:xfrm>
              <a:off x="2152" y="1683"/>
              <a:ext cx="1101" cy="313"/>
              <a:chOff x="3219" y="1530"/>
              <a:chExt cx="1101" cy="524"/>
            </a:xfrm>
          </p:grpSpPr>
          <p:sp>
            <p:nvSpPr>
              <p:cNvPr id="55" name="Line 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219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V="1">
                <a:off x="4320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703" y="3149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16200000" flipV="1">
              <a:off x="3731" y="2119"/>
              <a:ext cx="0" cy="5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41" y="146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46" name="Text 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45" y="1462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7" name="Text 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7" y="347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</a:t>
              </a: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16200000" flipV="1">
              <a:off x="1870" y="2477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10" y="2344"/>
              <a:ext cx="629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>
                  <a:latin typeface="Times New Roman" charset="0"/>
                </a:rPr>
                <a:t>Function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Select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Controls</a:t>
              </a:r>
            </a:p>
          </p:txBody>
        </p:sp>
        <p:sp>
          <p:nvSpPr>
            <p:cNvPr id="50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16200000" flipV="1">
              <a:off x="3700" y="2304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16200000" flipV="1">
              <a:off x="3662" y="2496"/>
              <a:ext cx="0" cy="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968" y="226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Zero</a:t>
              </a:r>
            </a:p>
          </p:txBody>
        </p:sp>
        <p:sp>
          <p:nvSpPr>
            <p:cNvPr id="53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68" y="2489"/>
              <a:ext cx="6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Negative</a:t>
              </a:r>
            </a:p>
          </p:txBody>
        </p:sp>
        <p:sp>
          <p:nvSpPr>
            <p:cNvPr id="54" name="Text Box 1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968" y="2713"/>
              <a:ext cx="6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Overflow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ALU: Easy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units for each operation</a:t>
            </a:r>
          </a:p>
          <a:p>
            <a:r>
              <a:rPr lang="en-US" dirty="0" smtClean="0"/>
              <a:t>Mux at the end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2362200"/>
            <a:ext cx="6704012" cy="440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841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ALU: Easy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units for each operation</a:t>
            </a:r>
          </a:p>
          <a:p>
            <a:r>
              <a:rPr lang="en-US" dirty="0" smtClean="0"/>
              <a:t>Mux at the end</a:t>
            </a:r>
          </a:p>
          <a:p>
            <a:endParaRPr lang="en-US" dirty="0"/>
          </a:p>
          <a:p>
            <a:r>
              <a:rPr lang="en-US" dirty="0" smtClean="0"/>
              <a:t>“Default” Method</a:t>
            </a:r>
          </a:p>
          <a:p>
            <a:r>
              <a:rPr lang="en-US" dirty="0" smtClean="0"/>
              <a:t>Potentially fastest method</a:t>
            </a:r>
          </a:p>
          <a:p>
            <a:r>
              <a:rPr lang="en-US" dirty="0" smtClean="0"/>
              <a:t>No optimization BETWEEN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94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Bit Slice ALU </a:t>
            </a:r>
            <a:r>
              <a:rPr lang="en-US" dirty="0"/>
              <a:t>Design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35868" y="1066800"/>
            <a:ext cx="7603332" cy="1883570"/>
          </a:xfrm>
        </p:spPr>
        <p:txBody>
          <a:bodyPr numCol="2">
            <a:normAutofit/>
          </a:bodyPr>
          <a:lstStyle/>
          <a:p>
            <a:pPr eaLnBrk="1" hangingPunct="1"/>
            <a:r>
              <a:rPr lang="en-US" dirty="0" smtClean="0"/>
              <a:t>00: OR</a:t>
            </a:r>
          </a:p>
          <a:p>
            <a:r>
              <a:rPr lang="en-US" dirty="0" smtClean="0"/>
              <a:t>10: Add</a:t>
            </a:r>
          </a:p>
          <a:p>
            <a:endParaRPr lang="en-US" dirty="0" smtClean="0"/>
          </a:p>
          <a:p>
            <a:r>
              <a:rPr lang="en-US" dirty="0" smtClean="0"/>
              <a:t>01: AND</a:t>
            </a:r>
          </a:p>
          <a:p>
            <a:r>
              <a:rPr lang="en-US" dirty="0" smtClean="0"/>
              <a:t>11: Subtract</a:t>
            </a:r>
            <a:endParaRPr lang="en-US" dirty="0"/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70050" y="4624387"/>
            <a:ext cx="4959350" cy="977900"/>
            <a:chOff x="1616" y="2776"/>
            <a:chExt cx="3168" cy="624"/>
          </a:xfrm>
        </p:grpSpPr>
        <p:grpSp>
          <p:nvGrpSpPr>
            <p:cNvPr id="27660" name="Group 5"/>
            <p:cNvGrpSpPr>
              <a:grpSpLocks/>
            </p:cNvGrpSpPr>
            <p:nvPr/>
          </p:nvGrpSpPr>
          <p:grpSpPr bwMode="auto">
            <a:xfrm>
              <a:off x="2432" y="2776"/>
              <a:ext cx="2352" cy="616"/>
              <a:chOff x="2432" y="2776"/>
              <a:chExt cx="2352" cy="616"/>
            </a:xfrm>
          </p:grpSpPr>
          <p:sp>
            <p:nvSpPr>
              <p:cNvPr id="27665" name="Rectangle 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192" y="3056"/>
                <a:ext cx="928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Times New Roman" charset="0"/>
                  </a:rPr>
                  <a:t>4:1 Mux</a:t>
                </a:r>
              </a:p>
            </p:txBody>
          </p:sp>
          <p:sp>
            <p:nvSpPr>
              <p:cNvPr id="27666" name="Rectangle 7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92" y="2776"/>
                <a:ext cx="2192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901700" algn="l"/>
                    <a:tab pos="1804988" algn="l"/>
                    <a:tab pos="2706688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charset="0"/>
                  </a:rPr>
                  <a:t>00	01	10	11</a:t>
                </a:r>
              </a:p>
            </p:txBody>
          </p:sp>
          <p:sp>
            <p:nvSpPr>
              <p:cNvPr id="27667" name="Line 8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432" y="2792"/>
                <a:ext cx="2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8" name="Line 9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432" y="2792"/>
                <a:ext cx="600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9" name="Line 10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4160" y="2792"/>
                <a:ext cx="592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0" name="Line 11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032" y="3392"/>
                <a:ext cx="1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61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24" y="2824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S1</a:t>
              </a:r>
            </a:p>
          </p:txBody>
        </p:sp>
        <p:sp>
          <p:nvSpPr>
            <p:cNvPr id="27662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16" y="3096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S0</a:t>
              </a:r>
            </a:p>
          </p:txBody>
        </p:sp>
        <p:sp>
          <p:nvSpPr>
            <p:cNvPr id="2766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1872" y="2944"/>
              <a:ext cx="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1872" y="320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54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0888" y="2351087"/>
            <a:ext cx="6778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5" name="Rectangle 1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3588" y="2876550"/>
            <a:ext cx="6651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B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6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89025" y="2551112"/>
            <a:ext cx="696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77913" y="3090862"/>
            <a:ext cx="697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13288" y="5591175"/>
            <a:ext cx="0" cy="739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24275" y="6305550"/>
            <a:ext cx="24923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ALU Output 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</a:rPr>
              <a:t>Bit</a:t>
            </a:r>
            <a:endParaRPr lang="en-US" sz="24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Bit Slice ALU Design (cont.)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Route Carries</a:t>
            </a:r>
          </a:p>
          <a:p>
            <a:pPr eaLnBrk="1" hangingPunct="1"/>
            <a:r>
              <a:rPr lang="en-US" dirty="0"/>
              <a:t>Overflow, zero, negative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446213" y="2743200"/>
            <a:ext cx="1103312" cy="2933700"/>
            <a:chOff x="936" y="1612"/>
            <a:chExt cx="704" cy="1872"/>
          </a:xfrm>
        </p:grpSpPr>
        <p:sp>
          <p:nvSpPr>
            <p:cNvPr id="29721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3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2" name="Rectangl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4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2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38500" y="2730500"/>
            <a:ext cx="1101725" cy="2935288"/>
            <a:chOff x="2080" y="1604"/>
            <a:chExt cx="704" cy="1872"/>
          </a:xfrm>
        </p:grpSpPr>
        <p:sp>
          <p:nvSpPr>
            <p:cNvPr id="29719" name="Rectangle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8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0" name="Rectangle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8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3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16500" y="2743200"/>
            <a:ext cx="1101725" cy="2933700"/>
            <a:chOff x="3216" y="1612"/>
            <a:chExt cx="704" cy="1872"/>
          </a:xfrm>
        </p:grpSpPr>
        <p:sp>
          <p:nvSpPr>
            <p:cNvPr id="29717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1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8" name="Rectangle 1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2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4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807200" y="2730500"/>
            <a:ext cx="1103313" cy="2935288"/>
            <a:chOff x="4360" y="1604"/>
            <a:chExt cx="704" cy="1872"/>
          </a:xfrm>
        </p:grpSpPr>
        <p:sp>
          <p:nvSpPr>
            <p:cNvPr id="29715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6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6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36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5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29706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960563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795338" y="6248400"/>
            <a:ext cx="7251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51263" y="5646738"/>
            <a:ext cx="11271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29709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76663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29250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29711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54650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45350" y="5646738"/>
            <a:ext cx="1128713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29713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270750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Rectangle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95363" y="6223000"/>
            <a:ext cx="16160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ALU[3:0]</a:t>
            </a:r>
          </a:p>
        </p:txBody>
      </p:sp>
    </p:spTree>
    <p:extLst>
      <p:ext uri="{BB962C8B-B14F-4D97-AF65-F5344CB8AC3E}">
        <p14:creationId xmlns:p14="http://schemas.microsoft.com/office/powerpoint/2010/main" val="6719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Back to Gates!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  <a:r>
              <a:rPr lang="en-US" dirty="0" smtClean="0"/>
              <a:t>Timing with Adders</a:t>
            </a:r>
          </a:p>
          <a:p>
            <a:endParaRPr lang="en-US" dirty="0"/>
          </a:p>
          <a:p>
            <a:r>
              <a:rPr lang="en-US" dirty="0"/>
              <a:t>Compare Growth Characteristics</a:t>
            </a:r>
          </a:p>
          <a:p>
            <a:endParaRPr lang="en-US" dirty="0" smtClean="0"/>
          </a:p>
          <a:p>
            <a:r>
              <a:rPr lang="en-US" dirty="0" smtClean="0"/>
              <a:t>Construct Adder/</a:t>
            </a:r>
            <a:r>
              <a:rPr lang="en-US" dirty="0" err="1" smtClean="0"/>
              <a:t>Subtractor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Construct </a:t>
            </a:r>
            <a:r>
              <a:rPr lang="en-US" dirty="0" smtClean="0"/>
              <a:t>ALU</a:t>
            </a:r>
          </a:p>
          <a:p>
            <a:endParaRPr lang="en-US" dirty="0"/>
          </a:p>
          <a:p>
            <a:r>
              <a:rPr lang="en-US" dirty="0" smtClean="0"/>
              <a:t>Multiply / Divide by R^?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SLT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Set less than: if (A&lt;B) then R = </a:t>
            </a:r>
            <a:r>
              <a:rPr lang="en-US" dirty="0" smtClean="0"/>
              <a:t>1</a:t>
            </a:r>
            <a:r>
              <a:rPr lang="en-US" dirty="0"/>
              <a:t>, else R = 0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How do we know if (A&lt;B)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Interaction </a:t>
            </a:r>
            <a:r>
              <a:rPr lang="en-US" dirty="0" smtClean="0">
                <a:ea typeface="ＭＳ Ｐゴシック" pitchFamily="-110" charset="-128"/>
              </a:rPr>
              <a:t>w/overflow?</a:t>
            </a: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Interaction w/carry out?</a:t>
            </a:r>
          </a:p>
          <a:p>
            <a:pPr lvl="1" eaLnBrk="1" hangingPunct="1"/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At your Desk: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random examples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corner cases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Do they all work?</a:t>
            </a:r>
            <a:endParaRPr lang="en-US" dirty="0">
              <a:ea typeface="ＭＳ Ｐゴシック" pitchFamily="-110" charset="-128"/>
            </a:endParaRP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01776" y="2710655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Construction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Brute force approach is full parallel with </a:t>
            </a:r>
            <a:r>
              <a:rPr lang="en-US" dirty="0" err="1" smtClean="0"/>
              <a:t>muxes</a:t>
            </a:r>
            <a:r>
              <a:rPr lang="en-US" dirty="0" smtClean="0"/>
              <a:t> as wide as the number of operations</a:t>
            </a:r>
          </a:p>
          <a:p>
            <a:endParaRPr lang="en-US" dirty="0" smtClean="0"/>
          </a:p>
          <a:p>
            <a:r>
              <a:rPr lang="en-US" dirty="0" smtClean="0"/>
              <a:t>Re-use resources for space efficiency</a:t>
            </a:r>
          </a:p>
          <a:p>
            <a:pPr lvl="1"/>
            <a:r>
              <a:rPr lang="en-US" dirty="0" smtClean="0"/>
              <a:t>Slower, Smaller, Narrower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a SMALL ALU bit slice that does:</a:t>
            </a:r>
          </a:p>
          <a:p>
            <a:pPr lvl="1"/>
            <a:r>
              <a:rPr lang="en-US" dirty="0" smtClean="0"/>
              <a:t>AND, OR, NAND, NOR, XOR, Add, Subtract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multiply or divide a number by 2 by moving it left or right one position</a:t>
            </a:r>
          </a:p>
          <a:p>
            <a:endParaRPr lang="en-US" dirty="0"/>
          </a:p>
          <a:p>
            <a:r>
              <a:rPr lang="en-US" dirty="0" smtClean="0"/>
              <a:t>This is called a “shift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b00000011	d3</a:t>
            </a:r>
          </a:p>
          <a:p>
            <a:pPr lvl="1"/>
            <a:r>
              <a:rPr lang="en-US" dirty="0" smtClean="0"/>
              <a:t>b00000110	d6</a:t>
            </a:r>
            <a:endParaRPr lang="en-US" dirty="0"/>
          </a:p>
          <a:p>
            <a:pPr lvl="1"/>
            <a:r>
              <a:rPr lang="en-US" dirty="0" smtClean="0"/>
              <a:t>b00001100	d12</a:t>
            </a:r>
          </a:p>
          <a:p>
            <a:pPr lvl="1"/>
            <a:r>
              <a:rPr lang="en-US" dirty="0" smtClean="0"/>
              <a:t>b00011000	d24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“Arithmetic” shifts obey 2’s complement</a:t>
            </a:r>
          </a:p>
          <a:p>
            <a:pPr lvl="1"/>
            <a:r>
              <a:rPr lang="en-US" dirty="0" smtClean="0"/>
              <a:t>Sign extension</a:t>
            </a:r>
          </a:p>
          <a:p>
            <a:pPr lvl="1"/>
            <a:endParaRPr lang="en-US" dirty="0"/>
          </a:p>
          <a:p>
            <a:r>
              <a:rPr lang="en-US" dirty="0" smtClean="0"/>
              <a:t>“Logical” shifts do not</a:t>
            </a:r>
          </a:p>
          <a:p>
            <a:pPr lvl="1"/>
            <a:r>
              <a:rPr lang="en-US" dirty="0" smtClean="0"/>
              <a:t>Assume unsigned</a:t>
            </a:r>
          </a:p>
          <a:p>
            <a:pPr lvl="1"/>
            <a:r>
              <a:rPr lang="en-US" dirty="0" smtClean="0"/>
              <a:t>Pad zeros</a:t>
            </a:r>
          </a:p>
          <a:p>
            <a:pPr lvl="1"/>
            <a:endParaRPr lang="en-US" dirty="0"/>
          </a:p>
          <a:p>
            <a:r>
              <a:rPr lang="en-US" dirty="0" smtClean="0"/>
              <a:t>Barrel Rotate “wraps” around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16267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http://bwrc.eecs.berkeley.edu/research/pico_radio/Test_Bed/Hardware/Documentation/ARM/chap3.pdf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Shifter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Logical Shift Left (LSL) only</a:t>
            </a:r>
          </a:p>
          <a:p>
            <a:pPr lvl="1"/>
            <a:r>
              <a:rPr lang="en-US" dirty="0" smtClean="0"/>
              <a:t>Add the others maybe</a:t>
            </a:r>
          </a:p>
          <a:p>
            <a:r>
              <a:rPr lang="en-US" dirty="0" smtClean="0"/>
              <a:t>Construction Options:</a:t>
            </a:r>
          </a:p>
          <a:p>
            <a:pPr lvl="1"/>
            <a:r>
              <a:rPr lang="en-US" dirty="0" smtClean="0"/>
              <a:t>Layers of Shift by R^N</a:t>
            </a:r>
          </a:p>
          <a:p>
            <a:pPr lvl="1"/>
            <a:r>
              <a:rPr lang="en-US" dirty="0" smtClean="0"/>
              <a:t>Bit slices that shift a single bit an arbitrary amount</a:t>
            </a:r>
          </a:p>
          <a:p>
            <a:r>
              <a:rPr lang="en-US" dirty="0" smtClean="0"/>
              <a:t>Where in the ALU would you put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9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Chain optional power-of-two shifts</a:t>
            </a:r>
          </a:p>
          <a:p>
            <a:pPr lvl="1"/>
            <a:r>
              <a:rPr lang="en-US" dirty="0" smtClean="0"/>
              <a:t>Sometimes called a logarithmic shifter</a:t>
            </a:r>
          </a:p>
          <a:p>
            <a:pPr lvl="1"/>
            <a:r>
              <a:rPr lang="en-US" dirty="0" smtClean="0"/>
              <a:t>Each Layer shifts by either zero or 2^“Layer Number”</a:t>
            </a:r>
          </a:p>
          <a:p>
            <a:pPr lvl="1"/>
            <a:r>
              <a:rPr lang="en-US" dirty="0" smtClean="0"/>
              <a:t>Each Layer shifts by </a:t>
            </a:r>
            <a:r>
              <a:rPr lang="en-US" dirty="0" err="1" smtClean="0"/>
              <a:t>R^“Layer</a:t>
            </a:r>
            <a:r>
              <a:rPr lang="en-US" dirty="0" smtClean="0"/>
              <a:t> Number”*[0..R)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R</a:t>
            </a:r>
            <a:r>
              <a:rPr lang="en-US" dirty="0" smtClean="0"/>
              <a:t>(N) layers</a:t>
            </a:r>
          </a:p>
          <a:p>
            <a:pPr lvl="1"/>
            <a:r>
              <a:rPr lang="en-US" dirty="0" smtClean="0"/>
              <a:t>N=32, R=2 -&gt; 5 layers</a:t>
            </a:r>
          </a:p>
          <a:p>
            <a:pPr lvl="1"/>
            <a:endParaRPr lang="en-US" dirty="0"/>
          </a:p>
          <a:p>
            <a:r>
              <a:rPr lang="en-US" dirty="0" smtClean="0"/>
              <a:t>How big / fast is a R=2 Logarithmic Shifter?</a:t>
            </a:r>
          </a:p>
          <a:p>
            <a:endParaRPr lang="en-US" dirty="0" smtClean="0"/>
          </a:p>
          <a:p>
            <a:r>
              <a:rPr lang="en-US" dirty="0" smtClean="0"/>
              <a:t>What R would you choose for a N=256 Shifter?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How expensive is a </a:t>
            </a:r>
            <a:r>
              <a:rPr lang="en-US" b="1" u="sng" dirty="0" smtClean="0"/>
              <a:t>D</a:t>
            </a:r>
            <a:r>
              <a:rPr lang="en-US" dirty="0" smtClean="0"/>
              <a:t>epth by </a:t>
            </a:r>
            <a:r>
              <a:rPr lang="en-US" b="1" u="sng" dirty="0" smtClean="0"/>
              <a:t>W</a:t>
            </a:r>
            <a:r>
              <a:rPr lang="en-US" dirty="0" smtClean="0"/>
              <a:t>idth LUT?</a:t>
            </a:r>
          </a:p>
          <a:p>
            <a:pPr lvl="1"/>
            <a:r>
              <a:rPr lang="en-US" dirty="0" smtClean="0"/>
              <a:t>2^M = Depth</a:t>
            </a:r>
          </a:p>
          <a:p>
            <a:pPr lvl="1"/>
            <a:endParaRPr lang="en-US" dirty="0"/>
          </a:p>
          <a:p>
            <a:r>
              <a:rPr lang="en-US" dirty="0" smtClean="0"/>
              <a:t>Decoder (M-&gt;D)</a:t>
            </a:r>
            <a:endParaRPr lang="en-US" dirty="0"/>
          </a:p>
          <a:p>
            <a:pPr lvl="1"/>
            <a:r>
              <a:rPr lang="en-US" dirty="0" smtClean="0"/>
              <a:t>M inverters</a:t>
            </a:r>
          </a:p>
          <a:p>
            <a:pPr lvl="1"/>
            <a:r>
              <a:rPr lang="en-US" dirty="0" smtClean="0"/>
              <a:t>D  M-input AND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M+MD space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Decoder -&gt; Mux</a:t>
            </a:r>
          </a:p>
          <a:p>
            <a:pPr lvl="1"/>
            <a:r>
              <a:rPr lang="en-US" dirty="0" smtClean="0"/>
              <a:t>D*W 2 input AND gates</a:t>
            </a:r>
          </a:p>
          <a:p>
            <a:pPr lvl="1"/>
            <a:r>
              <a:rPr lang="en-US" dirty="0" smtClean="0"/>
              <a:t>W   D-input OR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3DW Space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Bussed Mux -&gt; LUT</a:t>
            </a:r>
          </a:p>
          <a:p>
            <a:pPr lvl="1"/>
            <a:r>
              <a:rPr lang="en-US" dirty="0" smtClean="0"/>
              <a:t>Tie inputs to Constants</a:t>
            </a:r>
          </a:p>
          <a:p>
            <a:pPr lvl="1"/>
            <a:r>
              <a:rPr lang="en-US" dirty="0" smtClean="0"/>
              <a:t>Free!</a:t>
            </a:r>
          </a:p>
          <a:p>
            <a:endParaRPr lang="en-US" dirty="0" smtClean="0"/>
          </a:p>
          <a:p>
            <a:r>
              <a:rPr lang="en-US" dirty="0" smtClean="0"/>
              <a:t>Total:</a:t>
            </a:r>
          </a:p>
          <a:p>
            <a:pPr lvl="1"/>
            <a:r>
              <a:rPr lang="en-US" dirty="0" smtClean="0"/>
              <a:t>4 Units Delay</a:t>
            </a:r>
          </a:p>
          <a:p>
            <a:pPr lvl="1"/>
            <a:r>
              <a:rPr lang="en-US" dirty="0" smtClean="0"/>
              <a:t>M+MD+3DW Space</a:t>
            </a:r>
          </a:p>
          <a:p>
            <a:pPr lvl="1"/>
            <a:r>
              <a:rPr lang="en-US" dirty="0" smtClean="0"/>
              <a:t>2N+(5N+3)(2^2N)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Bit Addition w/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construct 3-bit addition as one unified LUT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Sum[3:0] = a[2:0]+b[2:0]</a:t>
            </a:r>
            <a:endParaRPr lang="en-US" dirty="0" smtClean="0"/>
          </a:p>
          <a:p>
            <a:pPr lvl="1"/>
            <a:r>
              <a:rPr lang="en-US" dirty="0" smtClean="0"/>
              <a:t>Width?</a:t>
            </a:r>
          </a:p>
          <a:p>
            <a:pPr lvl="1"/>
            <a:r>
              <a:rPr lang="en-US" dirty="0" smtClean="0"/>
              <a:t>Depth?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19460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9488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90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4667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S</a:t>
                      </a:r>
                      <a:r>
                        <a:rPr lang="en-US" sz="3200" u="none" strike="noStrike" dirty="0">
                          <a:effectLst/>
                        </a:rPr>
                        <a:t>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Propagation 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Worst</a:t>
            </a:r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Bit Addition w/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construct 3-bit addition as one unified LUT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Sum[3:0</a:t>
            </a:r>
            <a:r>
              <a:rPr lang="en-US" dirty="0"/>
              <a:t>] = </a:t>
            </a:r>
            <a:r>
              <a:rPr lang="en-US" dirty="0" smtClean="0"/>
              <a:t>a[2:0]+b[2:0]</a:t>
            </a:r>
            <a:endParaRPr lang="en-US" dirty="0" smtClean="0"/>
          </a:p>
          <a:p>
            <a:pPr lvl="1"/>
            <a:r>
              <a:rPr lang="en-US" dirty="0" smtClean="0"/>
              <a:t>Width? 4 (3 Sum Bits, 1 final carry out bit)</a:t>
            </a:r>
          </a:p>
          <a:p>
            <a:pPr lvl="1"/>
            <a:r>
              <a:rPr lang="en-US" dirty="0" smtClean="0"/>
              <a:t>Depth? 2^(3+3) = 64</a:t>
            </a:r>
          </a:p>
          <a:p>
            <a:pPr lvl="1"/>
            <a:endParaRPr lang="en-US" dirty="0"/>
          </a:p>
          <a:p>
            <a:r>
              <a:rPr lang="en-US" dirty="0" smtClean="0"/>
              <a:t>Index into table = </a:t>
            </a:r>
            <a:r>
              <a:rPr lang="en-US" dirty="0" smtClean="0"/>
              <a:t>{a[2:0],b[2:0]}</a:t>
            </a:r>
            <a:endParaRPr lang="en-US" dirty="0" smtClean="0"/>
          </a:p>
          <a:p>
            <a:pPr lvl="1"/>
            <a:r>
              <a:rPr lang="en-US" dirty="0" smtClean="0"/>
              <a:t>Rows in table </a:t>
            </a:r>
            <a:r>
              <a:rPr lang="en-US" dirty="0"/>
              <a:t>= {</a:t>
            </a:r>
            <a:r>
              <a:rPr lang="en-US" dirty="0" smtClean="0"/>
              <a:t>b2,b1,b0}+{a2,a1,a0</a:t>
            </a:r>
            <a:r>
              <a:rPr lang="en-US" dirty="0" smtClean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2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Bit Addition w/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Add d3+d4 with our LUT</a:t>
            </a:r>
          </a:p>
          <a:p>
            <a:pPr lvl="1"/>
            <a:r>
              <a:rPr lang="en-US" dirty="0" smtClean="0"/>
              <a:t>a = d3 = b011</a:t>
            </a:r>
          </a:p>
          <a:p>
            <a:pPr lvl="1"/>
            <a:r>
              <a:rPr lang="en-US" dirty="0" smtClean="0"/>
              <a:t>b = d4 = b100</a:t>
            </a:r>
          </a:p>
          <a:p>
            <a:pPr lvl="1"/>
            <a:r>
              <a:rPr lang="en-US" dirty="0" smtClean="0"/>
              <a:t>LUT address = {</a:t>
            </a:r>
            <a:r>
              <a:rPr lang="en-US" dirty="0" err="1" smtClean="0"/>
              <a:t>a,b</a:t>
            </a:r>
            <a:r>
              <a:rPr lang="en-US" dirty="0" smtClean="0"/>
              <a:t>} = b011100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Look in table at that address</a:t>
            </a:r>
          </a:p>
          <a:p>
            <a:pPr lvl="1"/>
            <a:r>
              <a:rPr lang="en-US" dirty="0" smtClean="0"/>
              <a:t>Recover answer = b0111 = d7</a:t>
            </a:r>
          </a:p>
          <a:p>
            <a:pPr lvl="1"/>
            <a:r>
              <a:rPr lang="en-US" dirty="0" smtClean="0"/>
              <a:t>d3+d4=d7!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3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Bit Addition w/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the Size Growth of the LUT approach</a:t>
            </a:r>
          </a:p>
          <a:p>
            <a:pPr lvl="1"/>
            <a:r>
              <a:rPr lang="en-US" dirty="0" smtClean="0"/>
              <a:t>HINT: Build up from Decoder, Mux,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How big is a 1 bit LUT adder?</a:t>
            </a:r>
          </a:p>
          <a:p>
            <a:pPr lvl="1"/>
            <a:r>
              <a:rPr lang="en-US" dirty="0" smtClean="0"/>
              <a:t>How big is a 8 bit LUT adder?</a:t>
            </a:r>
          </a:p>
          <a:p>
            <a:pPr lvl="1"/>
            <a:r>
              <a:rPr lang="en-US" dirty="0" smtClean="0"/>
              <a:t>How big is an N bit LUT adder?</a:t>
            </a:r>
          </a:p>
          <a:p>
            <a:pPr lvl="1"/>
            <a:endParaRPr lang="en-US" dirty="0"/>
          </a:p>
          <a:p>
            <a:r>
              <a:rPr lang="en-US" dirty="0" smtClean="0"/>
              <a:t>Repeat for the chained Full Adder approach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Theoretically, LUT speed is flat with size</a:t>
                </a:r>
              </a:p>
              <a:p>
                <a:pPr lvl="1"/>
                <a:r>
                  <a:rPr lang="en-US" dirty="0" smtClean="0"/>
                  <a:t>Always 3 gates Deep – Inverter, AND, OR</a:t>
                </a:r>
              </a:p>
              <a:p>
                <a:pPr lvl="1"/>
                <a:r>
                  <a:rPr lang="en-US" dirty="0" smtClean="0"/>
                  <a:t>Spoiler Alert – IT ISN’T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Area grows VERY quickly</a:t>
                </a:r>
              </a:p>
              <a:p>
                <a:pPr lvl="1"/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Calculate the Size Growth of the LUT approach</a:t>
                </a:r>
              </a:p>
              <a:p>
                <a:pPr lvl="1"/>
                <a:r>
                  <a:rPr lang="en-US" dirty="0" smtClean="0"/>
                  <a:t>W = N+1</a:t>
                </a:r>
              </a:p>
              <a:p>
                <a:pPr lvl="1"/>
                <a:r>
                  <a:rPr lang="en-US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Repeat for the chained Full Adder approach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2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2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783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Propagation 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Worst</a:t>
            </a:r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Multi-Bit Addition</a:t>
            </a:r>
            <a:endParaRPr lang="en-US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77901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2457"/>
              </p:ext>
            </p:extLst>
          </p:nvPr>
        </p:nvGraphicFramePr>
        <p:xfrm>
          <a:off x="4648200" y="32766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 smtClean="0"/>
              <a:t>delay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11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Multi-Bit Addition</a:t>
            </a:r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38818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38852"/>
              </p:ext>
            </p:extLst>
          </p:nvPr>
        </p:nvGraphicFramePr>
        <p:xfrm>
          <a:off x="4648200" y="32766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 smtClean="0"/>
              <a:t>delay</a:t>
            </a:r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30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59603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74057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0104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99164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032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6868</TotalTime>
  <Words>1539</Words>
  <Application>Microsoft Office PowerPoint</Application>
  <PresentationFormat>On-screen Show (4:3)</PresentationFormat>
  <Paragraphs>654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b0110 ALU</vt:lpstr>
      <vt:lpstr>Today</vt:lpstr>
      <vt:lpstr>Full Adder</vt:lpstr>
      <vt:lpstr>Full Adder</vt:lpstr>
      <vt:lpstr>Multi-Bit Addition</vt:lpstr>
      <vt:lpstr>Multi-Bit Addition</vt:lpstr>
      <vt:lpstr>Full Adder as a LUT in Gates</vt:lpstr>
      <vt:lpstr>Full Adder as a LUT in Gates</vt:lpstr>
      <vt:lpstr>Timing with Alternate Topology</vt:lpstr>
      <vt:lpstr>Timing with Alternate Topology</vt:lpstr>
      <vt:lpstr>Growth Rates</vt:lpstr>
      <vt:lpstr>Growth Rates</vt:lpstr>
      <vt:lpstr>Adder/Subtractor</vt:lpstr>
      <vt:lpstr>Adder/Subtractor</vt:lpstr>
      <vt:lpstr>ALU: Arithmetic Logic Unit</vt:lpstr>
      <vt:lpstr>ALU: Easy Design</vt:lpstr>
      <vt:lpstr>ALU: Easy Design</vt:lpstr>
      <vt:lpstr>Bit Slice ALU Design</vt:lpstr>
      <vt:lpstr>Bit Slice ALU Design (cont.)</vt:lpstr>
      <vt:lpstr>SLT</vt:lpstr>
      <vt:lpstr>ALU Construction Summary</vt:lpstr>
      <vt:lpstr>Do a Barrel Roll</vt:lpstr>
      <vt:lpstr>Do a Barrel Roll</vt:lpstr>
      <vt:lpstr>PowerPoint Presentation</vt:lpstr>
      <vt:lpstr>Create a Shifter</vt:lpstr>
      <vt:lpstr>Growing Shifters</vt:lpstr>
      <vt:lpstr>PowerPoint Presentation</vt:lpstr>
      <vt:lpstr>As a GIANT LUT!</vt:lpstr>
      <vt:lpstr>Multiple Bit Addition w/ LUT</vt:lpstr>
      <vt:lpstr>Multiple Bit Addition w/ LUT</vt:lpstr>
      <vt:lpstr>Multiple Bit Addition w/ LUT</vt:lpstr>
      <vt:lpstr>Multiple Bit Addition w/ LUT</vt:lpstr>
      <vt:lpstr>LUT Growth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 Arithmetic</dc:title>
  <dc:creator>Eric</dc:creator>
  <cp:lastModifiedBy>Eric</cp:lastModifiedBy>
  <cp:revision>57</cp:revision>
  <dcterms:created xsi:type="dcterms:W3CDTF">2012-09-21T16:47:51Z</dcterms:created>
  <dcterms:modified xsi:type="dcterms:W3CDTF">2014-09-25T05:01:21Z</dcterms:modified>
</cp:coreProperties>
</file>