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4.xml" ContentType="application/vnd.openxmlformats-officedocument.presentationml.notesSlid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notesSlides/notesSlide5.xml" ContentType="application/vnd.openxmlformats-officedocument.presentationml.notesSlide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notesSlides/notesSlide6.xml" ContentType="application/vnd.openxmlformats-officedocument.presentationml.notesSlid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notesSlides/notesSlide7.xml" ContentType="application/vnd.openxmlformats-officedocument.presentationml.notesSlide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notesSlides/notesSlide8.xml" ContentType="application/vnd.openxmlformats-officedocument.presentationml.notesSlide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notesSlides/notesSlide9.xml" ContentType="application/vnd.openxmlformats-officedocument.presentationml.notesSlide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notesSlides/notesSlide10.xml" ContentType="application/vnd.openxmlformats-officedocument.presentationml.notesSlide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7" r:id="rId2"/>
    <p:sldId id="258" r:id="rId3"/>
    <p:sldId id="259" r:id="rId4"/>
    <p:sldId id="284" r:id="rId5"/>
    <p:sldId id="285" r:id="rId6"/>
    <p:sldId id="287" r:id="rId7"/>
    <p:sldId id="260" r:id="rId8"/>
    <p:sldId id="289" r:id="rId9"/>
    <p:sldId id="291" r:id="rId10"/>
    <p:sldId id="292" r:id="rId11"/>
    <p:sldId id="293" r:id="rId12"/>
    <p:sldId id="261" r:id="rId13"/>
    <p:sldId id="262" r:id="rId14"/>
    <p:sldId id="263" r:id="rId15"/>
    <p:sldId id="288" r:id="rId16"/>
    <p:sldId id="264" r:id="rId17"/>
    <p:sldId id="265" r:id="rId18"/>
    <p:sldId id="294" r:id="rId19"/>
    <p:sldId id="266" r:id="rId20"/>
    <p:sldId id="268" r:id="rId21"/>
    <p:sldId id="269" r:id="rId22"/>
    <p:sldId id="270" r:id="rId23"/>
    <p:sldId id="271" r:id="rId24"/>
    <p:sldId id="272" r:id="rId25"/>
    <p:sldId id="267" r:id="rId26"/>
    <p:sldId id="275" r:id="rId27"/>
    <p:sldId id="277" r:id="rId28"/>
    <p:sldId id="273" r:id="rId29"/>
    <p:sldId id="280" r:id="rId30"/>
    <p:sldId id="278" r:id="rId31"/>
    <p:sldId id="279" r:id="rId32"/>
    <p:sldId id="295" r:id="rId33"/>
    <p:sldId id="296" r:id="rId34"/>
    <p:sldId id="283" r:id="rId35"/>
    <p:sldId id="276" r:id="rId36"/>
    <p:sldId id="297" r:id="rId37"/>
    <p:sldId id="282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543" autoAdjust="0"/>
  </p:normalViewPr>
  <p:slideViewPr>
    <p:cSldViewPr>
      <p:cViewPr>
        <p:scale>
          <a:sx n="75" d="100"/>
          <a:sy n="75" d="100"/>
        </p:scale>
        <p:origin x="-2652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54B0A-AF24-490C-89FE-C11471D0BCF2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2F525-D8C8-469B-8F26-C214B8EC6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2^24 = 16777216 =&gt; 8 digits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2F525-D8C8-469B-8F26-C214B8EC6EC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0651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log10(2^24) = 7.2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log10(2^19.34) = 5.8</a:t>
            </a:r>
          </a:p>
          <a:p>
            <a:r>
              <a:rPr lang="en-US" dirty="0" smtClean="0"/>
              <a:t>log10(2000) = 3.3</a:t>
            </a:r>
          </a:p>
          <a:p>
            <a:r>
              <a:rPr lang="en-US" dirty="0" smtClean="0"/>
              <a:t>log10(2^14) = 4.2</a:t>
            </a:r>
          </a:p>
          <a:p>
            <a:endParaRPr lang="en-US" dirty="0" smtClean="0"/>
          </a:p>
          <a:p>
            <a:r>
              <a:rPr lang="en-US" dirty="0" smtClean="0"/>
              <a:t>Log2(10^3) = 9.9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Log2(10^6.3) = 21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Log2(10^3) = 27.5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2F525-D8C8-469B-8F26-C214B8EC6EC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194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>
                <a:latin typeface="Times New Roman" charset="0"/>
              </a:rPr>
              <a:t>PAL</a:t>
            </a:r>
            <a:r>
              <a:rPr lang="en-US" baseline="0" dirty="0" smtClean="0">
                <a:latin typeface="Times New Roman" charset="0"/>
              </a:rPr>
              <a:t> – Programmable Array Logic (ANDs programmable)</a:t>
            </a:r>
          </a:p>
          <a:p>
            <a:r>
              <a:rPr lang="en-US" baseline="0" dirty="0" smtClean="0">
                <a:latin typeface="Times New Roman" charset="0"/>
              </a:rPr>
              <a:t>PLA – Programmable Logic Array (ANDs and ORs programmable)</a:t>
            </a:r>
          </a:p>
          <a:p>
            <a:r>
              <a:rPr lang="en-US" baseline="0" dirty="0" smtClean="0">
                <a:latin typeface="Times New Roman" charset="0"/>
              </a:rPr>
              <a:t>FPGA – Field Programmable Gate Array</a:t>
            </a:r>
          </a:p>
          <a:p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276F-7627-46B4-9E31-643C68BD47FD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74B8-6EED-49FC-832C-C74B775631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276F-7627-46B4-9E31-643C68BD47FD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74B8-6EED-49FC-832C-C74B775631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276F-7627-46B4-9E31-643C68BD47FD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74B8-6EED-49FC-832C-C74B775631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276F-7627-46B4-9E31-643C68BD47FD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74B8-6EED-49FC-832C-C74B775631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276F-7627-46B4-9E31-643C68BD47FD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74B8-6EED-49FC-832C-C74B775631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276F-7627-46B4-9E31-643C68BD47FD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74B8-6EED-49FC-832C-C74B775631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276F-7627-46B4-9E31-643C68BD47FD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74B8-6EED-49FC-832C-C74B775631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276F-7627-46B4-9E31-643C68BD47FD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74B8-6EED-49FC-832C-C74B775631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276F-7627-46B4-9E31-643C68BD47FD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74B8-6EED-49FC-832C-C74B775631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276F-7627-46B4-9E31-643C68BD47FD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74B8-6EED-49FC-832C-C74B775631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276F-7627-46B4-9E31-643C68BD47FD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74B8-6EED-49FC-832C-C74B775631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0276F-7627-46B4-9E31-643C68BD47FD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B74B8-6EED-49FC-832C-C74B775631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26" Type="http://schemas.openxmlformats.org/officeDocument/2006/relationships/tags" Target="../tags/tag27.xml"/><Relationship Id="rId39" Type="http://schemas.openxmlformats.org/officeDocument/2006/relationships/tags" Target="../tags/tag40.xml"/><Relationship Id="rId21" Type="http://schemas.openxmlformats.org/officeDocument/2006/relationships/tags" Target="../tags/tag22.xml"/><Relationship Id="rId34" Type="http://schemas.openxmlformats.org/officeDocument/2006/relationships/tags" Target="../tags/tag35.xml"/><Relationship Id="rId42" Type="http://schemas.openxmlformats.org/officeDocument/2006/relationships/tags" Target="../tags/tag43.xml"/><Relationship Id="rId47" Type="http://schemas.openxmlformats.org/officeDocument/2006/relationships/tags" Target="../tags/tag48.xml"/><Relationship Id="rId50" Type="http://schemas.openxmlformats.org/officeDocument/2006/relationships/tags" Target="../tags/tag51.xml"/><Relationship Id="rId55" Type="http://schemas.openxmlformats.org/officeDocument/2006/relationships/notesSlide" Target="../notesSlides/notesSlide4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5" Type="http://schemas.openxmlformats.org/officeDocument/2006/relationships/tags" Target="../tags/tag26.xml"/><Relationship Id="rId33" Type="http://schemas.openxmlformats.org/officeDocument/2006/relationships/tags" Target="../tags/tag34.xml"/><Relationship Id="rId38" Type="http://schemas.openxmlformats.org/officeDocument/2006/relationships/tags" Target="../tags/tag39.xml"/><Relationship Id="rId46" Type="http://schemas.openxmlformats.org/officeDocument/2006/relationships/tags" Target="../tags/tag47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29" Type="http://schemas.openxmlformats.org/officeDocument/2006/relationships/tags" Target="../tags/tag30.xml"/><Relationship Id="rId41" Type="http://schemas.openxmlformats.org/officeDocument/2006/relationships/tags" Target="../tags/tag42.xml"/><Relationship Id="rId54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tags" Target="../tags/tag25.xml"/><Relationship Id="rId32" Type="http://schemas.openxmlformats.org/officeDocument/2006/relationships/tags" Target="../tags/tag33.xml"/><Relationship Id="rId37" Type="http://schemas.openxmlformats.org/officeDocument/2006/relationships/tags" Target="../tags/tag38.xml"/><Relationship Id="rId40" Type="http://schemas.openxmlformats.org/officeDocument/2006/relationships/tags" Target="../tags/tag41.xml"/><Relationship Id="rId45" Type="http://schemas.openxmlformats.org/officeDocument/2006/relationships/tags" Target="../tags/tag46.xml"/><Relationship Id="rId53" Type="http://schemas.openxmlformats.org/officeDocument/2006/relationships/tags" Target="../tags/tag54.xml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tags" Target="../tags/tag24.xml"/><Relationship Id="rId28" Type="http://schemas.openxmlformats.org/officeDocument/2006/relationships/tags" Target="../tags/tag29.xml"/><Relationship Id="rId36" Type="http://schemas.openxmlformats.org/officeDocument/2006/relationships/tags" Target="../tags/tag37.xml"/><Relationship Id="rId49" Type="http://schemas.openxmlformats.org/officeDocument/2006/relationships/tags" Target="../tags/tag50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31" Type="http://schemas.openxmlformats.org/officeDocument/2006/relationships/tags" Target="../tags/tag32.xml"/><Relationship Id="rId44" Type="http://schemas.openxmlformats.org/officeDocument/2006/relationships/tags" Target="../tags/tag45.xml"/><Relationship Id="rId52" Type="http://schemas.openxmlformats.org/officeDocument/2006/relationships/tags" Target="../tags/tag53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tags" Target="../tags/tag23.xml"/><Relationship Id="rId27" Type="http://schemas.openxmlformats.org/officeDocument/2006/relationships/tags" Target="../tags/tag28.xml"/><Relationship Id="rId30" Type="http://schemas.openxmlformats.org/officeDocument/2006/relationships/tags" Target="../tags/tag31.xml"/><Relationship Id="rId35" Type="http://schemas.openxmlformats.org/officeDocument/2006/relationships/tags" Target="../tags/tag36.xml"/><Relationship Id="rId43" Type="http://schemas.openxmlformats.org/officeDocument/2006/relationships/tags" Target="../tags/tag44.xml"/><Relationship Id="rId48" Type="http://schemas.openxmlformats.org/officeDocument/2006/relationships/tags" Target="../tags/tag49.xml"/><Relationship Id="rId8" Type="http://schemas.openxmlformats.org/officeDocument/2006/relationships/tags" Target="../tags/tag9.xml"/><Relationship Id="rId51" Type="http://schemas.openxmlformats.org/officeDocument/2006/relationships/tags" Target="../tags/tag52.xml"/><Relationship Id="rId3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67.xml"/><Relationship Id="rId18" Type="http://schemas.openxmlformats.org/officeDocument/2006/relationships/tags" Target="../tags/tag72.xml"/><Relationship Id="rId26" Type="http://schemas.openxmlformats.org/officeDocument/2006/relationships/tags" Target="../tags/tag80.xml"/><Relationship Id="rId39" Type="http://schemas.openxmlformats.org/officeDocument/2006/relationships/tags" Target="../tags/tag93.xml"/><Relationship Id="rId3" Type="http://schemas.openxmlformats.org/officeDocument/2006/relationships/tags" Target="../tags/tag57.xml"/><Relationship Id="rId21" Type="http://schemas.openxmlformats.org/officeDocument/2006/relationships/tags" Target="../tags/tag75.xml"/><Relationship Id="rId34" Type="http://schemas.openxmlformats.org/officeDocument/2006/relationships/tags" Target="../tags/tag88.xml"/><Relationship Id="rId42" Type="http://schemas.openxmlformats.org/officeDocument/2006/relationships/tags" Target="../tags/tag96.xml"/><Relationship Id="rId47" Type="http://schemas.openxmlformats.org/officeDocument/2006/relationships/tags" Target="../tags/tag101.xml"/><Relationship Id="rId50" Type="http://schemas.openxmlformats.org/officeDocument/2006/relationships/slideLayout" Target="../slideLayouts/slideLayout2.xml"/><Relationship Id="rId7" Type="http://schemas.openxmlformats.org/officeDocument/2006/relationships/tags" Target="../tags/tag61.xml"/><Relationship Id="rId12" Type="http://schemas.openxmlformats.org/officeDocument/2006/relationships/tags" Target="../tags/tag66.xml"/><Relationship Id="rId17" Type="http://schemas.openxmlformats.org/officeDocument/2006/relationships/tags" Target="../tags/tag71.xml"/><Relationship Id="rId25" Type="http://schemas.openxmlformats.org/officeDocument/2006/relationships/tags" Target="../tags/tag79.xml"/><Relationship Id="rId33" Type="http://schemas.openxmlformats.org/officeDocument/2006/relationships/tags" Target="../tags/tag87.xml"/><Relationship Id="rId38" Type="http://schemas.openxmlformats.org/officeDocument/2006/relationships/tags" Target="../tags/tag92.xml"/><Relationship Id="rId46" Type="http://schemas.openxmlformats.org/officeDocument/2006/relationships/tags" Target="../tags/tag100.xml"/><Relationship Id="rId2" Type="http://schemas.openxmlformats.org/officeDocument/2006/relationships/tags" Target="../tags/tag56.xml"/><Relationship Id="rId16" Type="http://schemas.openxmlformats.org/officeDocument/2006/relationships/tags" Target="../tags/tag70.xml"/><Relationship Id="rId20" Type="http://schemas.openxmlformats.org/officeDocument/2006/relationships/tags" Target="../tags/tag74.xml"/><Relationship Id="rId29" Type="http://schemas.openxmlformats.org/officeDocument/2006/relationships/tags" Target="../tags/tag83.xml"/><Relationship Id="rId41" Type="http://schemas.openxmlformats.org/officeDocument/2006/relationships/tags" Target="../tags/tag95.xml"/><Relationship Id="rId1" Type="http://schemas.openxmlformats.org/officeDocument/2006/relationships/tags" Target="../tags/tag55.xml"/><Relationship Id="rId6" Type="http://schemas.openxmlformats.org/officeDocument/2006/relationships/tags" Target="../tags/tag60.xml"/><Relationship Id="rId11" Type="http://schemas.openxmlformats.org/officeDocument/2006/relationships/tags" Target="../tags/tag65.xml"/><Relationship Id="rId24" Type="http://schemas.openxmlformats.org/officeDocument/2006/relationships/tags" Target="../tags/tag78.xml"/><Relationship Id="rId32" Type="http://schemas.openxmlformats.org/officeDocument/2006/relationships/tags" Target="../tags/tag86.xml"/><Relationship Id="rId37" Type="http://schemas.openxmlformats.org/officeDocument/2006/relationships/tags" Target="../tags/tag91.xml"/><Relationship Id="rId40" Type="http://schemas.openxmlformats.org/officeDocument/2006/relationships/tags" Target="../tags/tag94.xml"/><Relationship Id="rId45" Type="http://schemas.openxmlformats.org/officeDocument/2006/relationships/tags" Target="../tags/tag99.xml"/><Relationship Id="rId5" Type="http://schemas.openxmlformats.org/officeDocument/2006/relationships/tags" Target="../tags/tag59.xml"/><Relationship Id="rId15" Type="http://schemas.openxmlformats.org/officeDocument/2006/relationships/tags" Target="../tags/tag69.xml"/><Relationship Id="rId23" Type="http://schemas.openxmlformats.org/officeDocument/2006/relationships/tags" Target="../tags/tag77.xml"/><Relationship Id="rId28" Type="http://schemas.openxmlformats.org/officeDocument/2006/relationships/tags" Target="../tags/tag82.xml"/><Relationship Id="rId36" Type="http://schemas.openxmlformats.org/officeDocument/2006/relationships/tags" Target="../tags/tag90.xml"/><Relationship Id="rId49" Type="http://schemas.openxmlformats.org/officeDocument/2006/relationships/tags" Target="../tags/tag103.xml"/><Relationship Id="rId10" Type="http://schemas.openxmlformats.org/officeDocument/2006/relationships/tags" Target="../tags/tag64.xml"/><Relationship Id="rId19" Type="http://schemas.openxmlformats.org/officeDocument/2006/relationships/tags" Target="../tags/tag73.xml"/><Relationship Id="rId31" Type="http://schemas.openxmlformats.org/officeDocument/2006/relationships/tags" Target="../tags/tag85.xml"/><Relationship Id="rId44" Type="http://schemas.openxmlformats.org/officeDocument/2006/relationships/tags" Target="../tags/tag98.xml"/><Relationship Id="rId4" Type="http://schemas.openxmlformats.org/officeDocument/2006/relationships/tags" Target="../tags/tag58.xml"/><Relationship Id="rId9" Type="http://schemas.openxmlformats.org/officeDocument/2006/relationships/tags" Target="../tags/tag63.xml"/><Relationship Id="rId14" Type="http://schemas.openxmlformats.org/officeDocument/2006/relationships/tags" Target="../tags/tag68.xml"/><Relationship Id="rId22" Type="http://schemas.openxmlformats.org/officeDocument/2006/relationships/tags" Target="../tags/tag76.xml"/><Relationship Id="rId27" Type="http://schemas.openxmlformats.org/officeDocument/2006/relationships/tags" Target="../tags/tag81.xml"/><Relationship Id="rId30" Type="http://schemas.openxmlformats.org/officeDocument/2006/relationships/tags" Target="../tags/tag84.xml"/><Relationship Id="rId35" Type="http://schemas.openxmlformats.org/officeDocument/2006/relationships/tags" Target="../tags/tag89.xml"/><Relationship Id="rId43" Type="http://schemas.openxmlformats.org/officeDocument/2006/relationships/tags" Target="../tags/tag97.xml"/><Relationship Id="rId48" Type="http://schemas.openxmlformats.org/officeDocument/2006/relationships/tags" Target="../tags/tag102.xml"/><Relationship Id="rId8" Type="http://schemas.openxmlformats.org/officeDocument/2006/relationships/tags" Target="../tags/tag62.xml"/><Relationship Id="rId51" Type="http://schemas.openxmlformats.org/officeDocument/2006/relationships/notesSlide" Target="../notesSlides/notesSlide5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tags" Target="../tags/tag116.xml"/><Relationship Id="rId18" Type="http://schemas.openxmlformats.org/officeDocument/2006/relationships/tags" Target="../tags/tag121.xml"/><Relationship Id="rId26" Type="http://schemas.openxmlformats.org/officeDocument/2006/relationships/tags" Target="../tags/tag129.xml"/><Relationship Id="rId39" Type="http://schemas.openxmlformats.org/officeDocument/2006/relationships/tags" Target="../tags/tag142.xml"/><Relationship Id="rId21" Type="http://schemas.openxmlformats.org/officeDocument/2006/relationships/tags" Target="../tags/tag124.xml"/><Relationship Id="rId34" Type="http://schemas.openxmlformats.org/officeDocument/2006/relationships/tags" Target="../tags/tag137.xml"/><Relationship Id="rId42" Type="http://schemas.openxmlformats.org/officeDocument/2006/relationships/tags" Target="../tags/tag145.xml"/><Relationship Id="rId47" Type="http://schemas.openxmlformats.org/officeDocument/2006/relationships/tags" Target="../tags/tag150.xml"/><Relationship Id="rId50" Type="http://schemas.openxmlformats.org/officeDocument/2006/relationships/tags" Target="../tags/tag153.xml"/><Relationship Id="rId55" Type="http://schemas.openxmlformats.org/officeDocument/2006/relationships/tags" Target="../tags/tag158.xml"/><Relationship Id="rId7" Type="http://schemas.openxmlformats.org/officeDocument/2006/relationships/tags" Target="../tags/tag110.xml"/><Relationship Id="rId12" Type="http://schemas.openxmlformats.org/officeDocument/2006/relationships/tags" Target="../tags/tag115.xml"/><Relationship Id="rId17" Type="http://schemas.openxmlformats.org/officeDocument/2006/relationships/tags" Target="../tags/tag120.xml"/><Relationship Id="rId25" Type="http://schemas.openxmlformats.org/officeDocument/2006/relationships/tags" Target="../tags/tag128.xml"/><Relationship Id="rId33" Type="http://schemas.openxmlformats.org/officeDocument/2006/relationships/tags" Target="../tags/tag136.xml"/><Relationship Id="rId38" Type="http://schemas.openxmlformats.org/officeDocument/2006/relationships/tags" Target="../tags/tag141.xml"/><Relationship Id="rId46" Type="http://schemas.openxmlformats.org/officeDocument/2006/relationships/tags" Target="../tags/tag149.xml"/><Relationship Id="rId59" Type="http://schemas.openxmlformats.org/officeDocument/2006/relationships/slideLayout" Target="../slideLayouts/slideLayout2.xml"/><Relationship Id="rId2" Type="http://schemas.openxmlformats.org/officeDocument/2006/relationships/tags" Target="../tags/tag105.xml"/><Relationship Id="rId16" Type="http://schemas.openxmlformats.org/officeDocument/2006/relationships/tags" Target="../tags/tag119.xml"/><Relationship Id="rId20" Type="http://schemas.openxmlformats.org/officeDocument/2006/relationships/tags" Target="../tags/tag123.xml"/><Relationship Id="rId29" Type="http://schemas.openxmlformats.org/officeDocument/2006/relationships/tags" Target="../tags/tag132.xml"/><Relationship Id="rId41" Type="http://schemas.openxmlformats.org/officeDocument/2006/relationships/tags" Target="../tags/tag144.xml"/><Relationship Id="rId54" Type="http://schemas.openxmlformats.org/officeDocument/2006/relationships/tags" Target="../tags/tag157.xml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11" Type="http://schemas.openxmlformats.org/officeDocument/2006/relationships/tags" Target="../tags/tag114.xml"/><Relationship Id="rId24" Type="http://schemas.openxmlformats.org/officeDocument/2006/relationships/tags" Target="../tags/tag127.xml"/><Relationship Id="rId32" Type="http://schemas.openxmlformats.org/officeDocument/2006/relationships/tags" Target="../tags/tag135.xml"/><Relationship Id="rId37" Type="http://schemas.openxmlformats.org/officeDocument/2006/relationships/tags" Target="../tags/tag140.xml"/><Relationship Id="rId40" Type="http://schemas.openxmlformats.org/officeDocument/2006/relationships/tags" Target="../tags/tag143.xml"/><Relationship Id="rId45" Type="http://schemas.openxmlformats.org/officeDocument/2006/relationships/tags" Target="../tags/tag148.xml"/><Relationship Id="rId53" Type="http://schemas.openxmlformats.org/officeDocument/2006/relationships/tags" Target="../tags/tag156.xml"/><Relationship Id="rId58" Type="http://schemas.openxmlformats.org/officeDocument/2006/relationships/tags" Target="../tags/tag161.xml"/><Relationship Id="rId5" Type="http://schemas.openxmlformats.org/officeDocument/2006/relationships/tags" Target="../tags/tag108.xml"/><Relationship Id="rId15" Type="http://schemas.openxmlformats.org/officeDocument/2006/relationships/tags" Target="../tags/tag118.xml"/><Relationship Id="rId23" Type="http://schemas.openxmlformats.org/officeDocument/2006/relationships/tags" Target="../tags/tag126.xml"/><Relationship Id="rId28" Type="http://schemas.openxmlformats.org/officeDocument/2006/relationships/tags" Target="../tags/tag131.xml"/><Relationship Id="rId36" Type="http://schemas.openxmlformats.org/officeDocument/2006/relationships/tags" Target="../tags/tag139.xml"/><Relationship Id="rId49" Type="http://schemas.openxmlformats.org/officeDocument/2006/relationships/tags" Target="../tags/tag152.xml"/><Relationship Id="rId57" Type="http://schemas.openxmlformats.org/officeDocument/2006/relationships/tags" Target="../tags/tag160.xml"/><Relationship Id="rId10" Type="http://schemas.openxmlformats.org/officeDocument/2006/relationships/tags" Target="../tags/tag113.xml"/><Relationship Id="rId19" Type="http://schemas.openxmlformats.org/officeDocument/2006/relationships/tags" Target="../tags/tag122.xml"/><Relationship Id="rId31" Type="http://schemas.openxmlformats.org/officeDocument/2006/relationships/tags" Target="../tags/tag134.xml"/><Relationship Id="rId44" Type="http://schemas.openxmlformats.org/officeDocument/2006/relationships/tags" Target="../tags/tag147.xml"/><Relationship Id="rId52" Type="http://schemas.openxmlformats.org/officeDocument/2006/relationships/tags" Target="../tags/tag155.xml"/><Relationship Id="rId60" Type="http://schemas.openxmlformats.org/officeDocument/2006/relationships/notesSlide" Target="../notesSlides/notesSlide6.xml"/><Relationship Id="rId4" Type="http://schemas.openxmlformats.org/officeDocument/2006/relationships/tags" Target="../tags/tag107.xml"/><Relationship Id="rId9" Type="http://schemas.openxmlformats.org/officeDocument/2006/relationships/tags" Target="../tags/tag112.xml"/><Relationship Id="rId14" Type="http://schemas.openxmlformats.org/officeDocument/2006/relationships/tags" Target="../tags/tag117.xml"/><Relationship Id="rId22" Type="http://schemas.openxmlformats.org/officeDocument/2006/relationships/tags" Target="../tags/tag125.xml"/><Relationship Id="rId27" Type="http://schemas.openxmlformats.org/officeDocument/2006/relationships/tags" Target="../tags/tag130.xml"/><Relationship Id="rId30" Type="http://schemas.openxmlformats.org/officeDocument/2006/relationships/tags" Target="../tags/tag133.xml"/><Relationship Id="rId35" Type="http://schemas.openxmlformats.org/officeDocument/2006/relationships/tags" Target="../tags/tag138.xml"/><Relationship Id="rId43" Type="http://schemas.openxmlformats.org/officeDocument/2006/relationships/tags" Target="../tags/tag146.xml"/><Relationship Id="rId48" Type="http://schemas.openxmlformats.org/officeDocument/2006/relationships/tags" Target="../tags/tag151.xml"/><Relationship Id="rId56" Type="http://schemas.openxmlformats.org/officeDocument/2006/relationships/tags" Target="../tags/tag159.xml"/><Relationship Id="rId8" Type="http://schemas.openxmlformats.org/officeDocument/2006/relationships/tags" Target="../tags/tag111.xml"/><Relationship Id="rId51" Type="http://schemas.openxmlformats.org/officeDocument/2006/relationships/tags" Target="../tags/tag154.xml"/><Relationship Id="rId3" Type="http://schemas.openxmlformats.org/officeDocument/2006/relationships/tags" Target="../tags/tag106.xml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tags" Target="../tags/tag174.xml"/><Relationship Id="rId18" Type="http://schemas.openxmlformats.org/officeDocument/2006/relationships/tags" Target="../tags/tag179.xml"/><Relationship Id="rId26" Type="http://schemas.openxmlformats.org/officeDocument/2006/relationships/tags" Target="../tags/tag187.xml"/><Relationship Id="rId39" Type="http://schemas.openxmlformats.org/officeDocument/2006/relationships/tags" Target="../tags/tag200.xml"/><Relationship Id="rId21" Type="http://schemas.openxmlformats.org/officeDocument/2006/relationships/tags" Target="../tags/tag182.xml"/><Relationship Id="rId34" Type="http://schemas.openxmlformats.org/officeDocument/2006/relationships/tags" Target="../tags/tag195.xml"/><Relationship Id="rId42" Type="http://schemas.openxmlformats.org/officeDocument/2006/relationships/tags" Target="../tags/tag203.xml"/><Relationship Id="rId47" Type="http://schemas.openxmlformats.org/officeDocument/2006/relationships/tags" Target="../tags/tag208.xml"/><Relationship Id="rId50" Type="http://schemas.openxmlformats.org/officeDocument/2006/relationships/tags" Target="../tags/tag211.xml"/><Relationship Id="rId55" Type="http://schemas.openxmlformats.org/officeDocument/2006/relationships/tags" Target="../tags/tag216.xml"/><Relationship Id="rId7" Type="http://schemas.openxmlformats.org/officeDocument/2006/relationships/tags" Target="../tags/tag168.xml"/><Relationship Id="rId2" Type="http://schemas.openxmlformats.org/officeDocument/2006/relationships/tags" Target="../tags/tag163.xml"/><Relationship Id="rId16" Type="http://schemas.openxmlformats.org/officeDocument/2006/relationships/tags" Target="../tags/tag177.xml"/><Relationship Id="rId20" Type="http://schemas.openxmlformats.org/officeDocument/2006/relationships/tags" Target="../tags/tag181.xml"/><Relationship Id="rId29" Type="http://schemas.openxmlformats.org/officeDocument/2006/relationships/tags" Target="../tags/tag190.xml"/><Relationship Id="rId41" Type="http://schemas.openxmlformats.org/officeDocument/2006/relationships/tags" Target="../tags/tag202.xml"/><Relationship Id="rId54" Type="http://schemas.openxmlformats.org/officeDocument/2006/relationships/tags" Target="../tags/tag215.xml"/><Relationship Id="rId62" Type="http://schemas.openxmlformats.org/officeDocument/2006/relationships/notesSlide" Target="../notesSlides/notesSlide7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11" Type="http://schemas.openxmlformats.org/officeDocument/2006/relationships/tags" Target="../tags/tag172.xml"/><Relationship Id="rId24" Type="http://schemas.openxmlformats.org/officeDocument/2006/relationships/tags" Target="../tags/tag185.xml"/><Relationship Id="rId32" Type="http://schemas.openxmlformats.org/officeDocument/2006/relationships/tags" Target="../tags/tag193.xml"/><Relationship Id="rId37" Type="http://schemas.openxmlformats.org/officeDocument/2006/relationships/tags" Target="../tags/tag198.xml"/><Relationship Id="rId40" Type="http://schemas.openxmlformats.org/officeDocument/2006/relationships/tags" Target="../tags/tag201.xml"/><Relationship Id="rId45" Type="http://schemas.openxmlformats.org/officeDocument/2006/relationships/tags" Target="../tags/tag206.xml"/><Relationship Id="rId53" Type="http://schemas.openxmlformats.org/officeDocument/2006/relationships/tags" Target="../tags/tag214.xml"/><Relationship Id="rId58" Type="http://schemas.openxmlformats.org/officeDocument/2006/relationships/tags" Target="../tags/tag219.xml"/><Relationship Id="rId5" Type="http://schemas.openxmlformats.org/officeDocument/2006/relationships/tags" Target="../tags/tag166.xml"/><Relationship Id="rId15" Type="http://schemas.openxmlformats.org/officeDocument/2006/relationships/tags" Target="../tags/tag176.xml"/><Relationship Id="rId23" Type="http://schemas.openxmlformats.org/officeDocument/2006/relationships/tags" Target="../tags/tag184.xml"/><Relationship Id="rId28" Type="http://schemas.openxmlformats.org/officeDocument/2006/relationships/tags" Target="../tags/tag189.xml"/><Relationship Id="rId36" Type="http://schemas.openxmlformats.org/officeDocument/2006/relationships/tags" Target="../tags/tag197.xml"/><Relationship Id="rId49" Type="http://schemas.openxmlformats.org/officeDocument/2006/relationships/tags" Target="../tags/tag210.xml"/><Relationship Id="rId57" Type="http://schemas.openxmlformats.org/officeDocument/2006/relationships/tags" Target="../tags/tag218.xml"/><Relationship Id="rId61" Type="http://schemas.openxmlformats.org/officeDocument/2006/relationships/slideLayout" Target="../slideLayouts/slideLayout2.xml"/><Relationship Id="rId10" Type="http://schemas.openxmlformats.org/officeDocument/2006/relationships/tags" Target="../tags/tag171.xml"/><Relationship Id="rId19" Type="http://schemas.openxmlformats.org/officeDocument/2006/relationships/tags" Target="../tags/tag180.xml"/><Relationship Id="rId31" Type="http://schemas.openxmlformats.org/officeDocument/2006/relationships/tags" Target="../tags/tag192.xml"/><Relationship Id="rId44" Type="http://schemas.openxmlformats.org/officeDocument/2006/relationships/tags" Target="../tags/tag205.xml"/><Relationship Id="rId52" Type="http://schemas.openxmlformats.org/officeDocument/2006/relationships/tags" Target="../tags/tag213.xml"/><Relationship Id="rId60" Type="http://schemas.openxmlformats.org/officeDocument/2006/relationships/tags" Target="../tags/tag221.xml"/><Relationship Id="rId4" Type="http://schemas.openxmlformats.org/officeDocument/2006/relationships/tags" Target="../tags/tag165.xml"/><Relationship Id="rId9" Type="http://schemas.openxmlformats.org/officeDocument/2006/relationships/tags" Target="../tags/tag170.xml"/><Relationship Id="rId14" Type="http://schemas.openxmlformats.org/officeDocument/2006/relationships/tags" Target="../tags/tag175.xml"/><Relationship Id="rId22" Type="http://schemas.openxmlformats.org/officeDocument/2006/relationships/tags" Target="../tags/tag183.xml"/><Relationship Id="rId27" Type="http://schemas.openxmlformats.org/officeDocument/2006/relationships/tags" Target="../tags/tag188.xml"/><Relationship Id="rId30" Type="http://schemas.openxmlformats.org/officeDocument/2006/relationships/tags" Target="../tags/tag191.xml"/><Relationship Id="rId35" Type="http://schemas.openxmlformats.org/officeDocument/2006/relationships/tags" Target="../tags/tag196.xml"/><Relationship Id="rId43" Type="http://schemas.openxmlformats.org/officeDocument/2006/relationships/tags" Target="../tags/tag204.xml"/><Relationship Id="rId48" Type="http://schemas.openxmlformats.org/officeDocument/2006/relationships/tags" Target="../tags/tag209.xml"/><Relationship Id="rId56" Type="http://schemas.openxmlformats.org/officeDocument/2006/relationships/tags" Target="../tags/tag217.xml"/><Relationship Id="rId8" Type="http://schemas.openxmlformats.org/officeDocument/2006/relationships/tags" Target="../tags/tag169.xml"/><Relationship Id="rId51" Type="http://schemas.openxmlformats.org/officeDocument/2006/relationships/tags" Target="../tags/tag212.xml"/><Relationship Id="rId3" Type="http://schemas.openxmlformats.org/officeDocument/2006/relationships/tags" Target="../tags/tag164.xml"/><Relationship Id="rId12" Type="http://schemas.openxmlformats.org/officeDocument/2006/relationships/tags" Target="../tags/tag173.xml"/><Relationship Id="rId17" Type="http://schemas.openxmlformats.org/officeDocument/2006/relationships/tags" Target="../tags/tag178.xml"/><Relationship Id="rId25" Type="http://schemas.openxmlformats.org/officeDocument/2006/relationships/tags" Target="../tags/tag186.xml"/><Relationship Id="rId33" Type="http://schemas.openxmlformats.org/officeDocument/2006/relationships/tags" Target="../tags/tag194.xml"/><Relationship Id="rId38" Type="http://schemas.openxmlformats.org/officeDocument/2006/relationships/tags" Target="../tags/tag199.xml"/><Relationship Id="rId46" Type="http://schemas.openxmlformats.org/officeDocument/2006/relationships/tags" Target="../tags/tag207.xml"/><Relationship Id="rId59" Type="http://schemas.openxmlformats.org/officeDocument/2006/relationships/tags" Target="../tags/tag220.xm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tags" Target="../tags/tag234.xml"/><Relationship Id="rId18" Type="http://schemas.openxmlformats.org/officeDocument/2006/relationships/tags" Target="../tags/tag239.xml"/><Relationship Id="rId26" Type="http://schemas.openxmlformats.org/officeDocument/2006/relationships/tags" Target="../tags/tag247.xml"/><Relationship Id="rId39" Type="http://schemas.openxmlformats.org/officeDocument/2006/relationships/tags" Target="../tags/tag260.xml"/><Relationship Id="rId21" Type="http://schemas.openxmlformats.org/officeDocument/2006/relationships/tags" Target="../tags/tag242.xml"/><Relationship Id="rId34" Type="http://schemas.openxmlformats.org/officeDocument/2006/relationships/tags" Target="../tags/tag255.xml"/><Relationship Id="rId42" Type="http://schemas.openxmlformats.org/officeDocument/2006/relationships/tags" Target="../tags/tag263.xml"/><Relationship Id="rId47" Type="http://schemas.openxmlformats.org/officeDocument/2006/relationships/tags" Target="../tags/tag268.xml"/><Relationship Id="rId50" Type="http://schemas.openxmlformats.org/officeDocument/2006/relationships/tags" Target="../tags/tag271.xml"/><Relationship Id="rId55" Type="http://schemas.openxmlformats.org/officeDocument/2006/relationships/tags" Target="../tags/tag276.xml"/><Relationship Id="rId63" Type="http://schemas.openxmlformats.org/officeDocument/2006/relationships/tags" Target="../tags/tag284.xml"/><Relationship Id="rId68" Type="http://schemas.openxmlformats.org/officeDocument/2006/relationships/tags" Target="../tags/tag289.xml"/><Relationship Id="rId76" Type="http://schemas.openxmlformats.org/officeDocument/2006/relationships/notesSlide" Target="../notesSlides/notesSlide8.xml"/><Relationship Id="rId7" Type="http://schemas.openxmlformats.org/officeDocument/2006/relationships/tags" Target="../tags/tag228.xml"/><Relationship Id="rId71" Type="http://schemas.openxmlformats.org/officeDocument/2006/relationships/tags" Target="../tags/tag292.xml"/><Relationship Id="rId2" Type="http://schemas.openxmlformats.org/officeDocument/2006/relationships/tags" Target="../tags/tag223.xml"/><Relationship Id="rId16" Type="http://schemas.openxmlformats.org/officeDocument/2006/relationships/tags" Target="../tags/tag237.xml"/><Relationship Id="rId29" Type="http://schemas.openxmlformats.org/officeDocument/2006/relationships/tags" Target="../tags/tag250.xml"/><Relationship Id="rId11" Type="http://schemas.openxmlformats.org/officeDocument/2006/relationships/tags" Target="../tags/tag232.xml"/><Relationship Id="rId24" Type="http://schemas.openxmlformats.org/officeDocument/2006/relationships/tags" Target="../tags/tag245.xml"/><Relationship Id="rId32" Type="http://schemas.openxmlformats.org/officeDocument/2006/relationships/tags" Target="../tags/tag253.xml"/><Relationship Id="rId37" Type="http://schemas.openxmlformats.org/officeDocument/2006/relationships/tags" Target="../tags/tag258.xml"/><Relationship Id="rId40" Type="http://schemas.openxmlformats.org/officeDocument/2006/relationships/tags" Target="../tags/tag261.xml"/><Relationship Id="rId45" Type="http://schemas.openxmlformats.org/officeDocument/2006/relationships/tags" Target="../tags/tag266.xml"/><Relationship Id="rId53" Type="http://schemas.openxmlformats.org/officeDocument/2006/relationships/tags" Target="../tags/tag274.xml"/><Relationship Id="rId58" Type="http://schemas.openxmlformats.org/officeDocument/2006/relationships/tags" Target="../tags/tag279.xml"/><Relationship Id="rId66" Type="http://schemas.openxmlformats.org/officeDocument/2006/relationships/tags" Target="../tags/tag287.xml"/><Relationship Id="rId74" Type="http://schemas.openxmlformats.org/officeDocument/2006/relationships/tags" Target="../tags/tag295.xml"/><Relationship Id="rId5" Type="http://schemas.openxmlformats.org/officeDocument/2006/relationships/tags" Target="../tags/tag226.xml"/><Relationship Id="rId15" Type="http://schemas.openxmlformats.org/officeDocument/2006/relationships/tags" Target="../tags/tag236.xml"/><Relationship Id="rId23" Type="http://schemas.openxmlformats.org/officeDocument/2006/relationships/tags" Target="../tags/tag244.xml"/><Relationship Id="rId28" Type="http://schemas.openxmlformats.org/officeDocument/2006/relationships/tags" Target="../tags/tag249.xml"/><Relationship Id="rId36" Type="http://schemas.openxmlformats.org/officeDocument/2006/relationships/tags" Target="../tags/tag257.xml"/><Relationship Id="rId49" Type="http://schemas.openxmlformats.org/officeDocument/2006/relationships/tags" Target="../tags/tag270.xml"/><Relationship Id="rId57" Type="http://schemas.openxmlformats.org/officeDocument/2006/relationships/tags" Target="../tags/tag278.xml"/><Relationship Id="rId61" Type="http://schemas.openxmlformats.org/officeDocument/2006/relationships/tags" Target="../tags/tag282.xml"/><Relationship Id="rId10" Type="http://schemas.openxmlformats.org/officeDocument/2006/relationships/tags" Target="../tags/tag231.xml"/><Relationship Id="rId19" Type="http://schemas.openxmlformats.org/officeDocument/2006/relationships/tags" Target="../tags/tag240.xml"/><Relationship Id="rId31" Type="http://schemas.openxmlformats.org/officeDocument/2006/relationships/tags" Target="../tags/tag252.xml"/><Relationship Id="rId44" Type="http://schemas.openxmlformats.org/officeDocument/2006/relationships/tags" Target="../tags/tag265.xml"/><Relationship Id="rId52" Type="http://schemas.openxmlformats.org/officeDocument/2006/relationships/tags" Target="../tags/tag273.xml"/><Relationship Id="rId60" Type="http://schemas.openxmlformats.org/officeDocument/2006/relationships/tags" Target="../tags/tag281.xml"/><Relationship Id="rId65" Type="http://schemas.openxmlformats.org/officeDocument/2006/relationships/tags" Target="../tags/tag286.xml"/><Relationship Id="rId73" Type="http://schemas.openxmlformats.org/officeDocument/2006/relationships/tags" Target="../tags/tag294.xml"/><Relationship Id="rId4" Type="http://schemas.openxmlformats.org/officeDocument/2006/relationships/tags" Target="../tags/tag225.xml"/><Relationship Id="rId9" Type="http://schemas.openxmlformats.org/officeDocument/2006/relationships/tags" Target="../tags/tag230.xml"/><Relationship Id="rId14" Type="http://schemas.openxmlformats.org/officeDocument/2006/relationships/tags" Target="../tags/tag235.xml"/><Relationship Id="rId22" Type="http://schemas.openxmlformats.org/officeDocument/2006/relationships/tags" Target="../tags/tag243.xml"/><Relationship Id="rId27" Type="http://schemas.openxmlformats.org/officeDocument/2006/relationships/tags" Target="../tags/tag248.xml"/><Relationship Id="rId30" Type="http://schemas.openxmlformats.org/officeDocument/2006/relationships/tags" Target="../tags/tag251.xml"/><Relationship Id="rId35" Type="http://schemas.openxmlformats.org/officeDocument/2006/relationships/tags" Target="../tags/tag256.xml"/><Relationship Id="rId43" Type="http://schemas.openxmlformats.org/officeDocument/2006/relationships/tags" Target="../tags/tag264.xml"/><Relationship Id="rId48" Type="http://schemas.openxmlformats.org/officeDocument/2006/relationships/tags" Target="../tags/tag269.xml"/><Relationship Id="rId56" Type="http://schemas.openxmlformats.org/officeDocument/2006/relationships/tags" Target="../tags/tag277.xml"/><Relationship Id="rId64" Type="http://schemas.openxmlformats.org/officeDocument/2006/relationships/tags" Target="../tags/tag285.xml"/><Relationship Id="rId69" Type="http://schemas.openxmlformats.org/officeDocument/2006/relationships/tags" Target="../tags/tag290.xml"/><Relationship Id="rId8" Type="http://schemas.openxmlformats.org/officeDocument/2006/relationships/tags" Target="../tags/tag229.xml"/><Relationship Id="rId51" Type="http://schemas.openxmlformats.org/officeDocument/2006/relationships/tags" Target="../tags/tag272.xml"/><Relationship Id="rId72" Type="http://schemas.openxmlformats.org/officeDocument/2006/relationships/tags" Target="../tags/tag293.xml"/><Relationship Id="rId3" Type="http://schemas.openxmlformats.org/officeDocument/2006/relationships/tags" Target="../tags/tag224.xml"/><Relationship Id="rId12" Type="http://schemas.openxmlformats.org/officeDocument/2006/relationships/tags" Target="../tags/tag233.xml"/><Relationship Id="rId17" Type="http://schemas.openxmlformats.org/officeDocument/2006/relationships/tags" Target="../tags/tag238.xml"/><Relationship Id="rId25" Type="http://schemas.openxmlformats.org/officeDocument/2006/relationships/tags" Target="../tags/tag246.xml"/><Relationship Id="rId33" Type="http://schemas.openxmlformats.org/officeDocument/2006/relationships/tags" Target="../tags/tag254.xml"/><Relationship Id="rId38" Type="http://schemas.openxmlformats.org/officeDocument/2006/relationships/tags" Target="../tags/tag259.xml"/><Relationship Id="rId46" Type="http://schemas.openxmlformats.org/officeDocument/2006/relationships/tags" Target="../tags/tag267.xml"/><Relationship Id="rId59" Type="http://schemas.openxmlformats.org/officeDocument/2006/relationships/tags" Target="../tags/tag280.xml"/><Relationship Id="rId67" Type="http://schemas.openxmlformats.org/officeDocument/2006/relationships/tags" Target="../tags/tag288.xml"/><Relationship Id="rId20" Type="http://schemas.openxmlformats.org/officeDocument/2006/relationships/tags" Target="../tags/tag241.xml"/><Relationship Id="rId41" Type="http://schemas.openxmlformats.org/officeDocument/2006/relationships/tags" Target="../tags/tag262.xml"/><Relationship Id="rId54" Type="http://schemas.openxmlformats.org/officeDocument/2006/relationships/tags" Target="../tags/tag275.xml"/><Relationship Id="rId62" Type="http://schemas.openxmlformats.org/officeDocument/2006/relationships/tags" Target="../tags/tag283.xml"/><Relationship Id="rId70" Type="http://schemas.openxmlformats.org/officeDocument/2006/relationships/tags" Target="../tags/tag291.xml"/><Relationship Id="rId75" Type="http://schemas.openxmlformats.org/officeDocument/2006/relationships/slideLayout" Target="../slideLayouts/slideLayout2.xml"/><Relationship Id="rId1" Type="http://schemas.openxmlformats.org/officeDocument/2006/relationships/tags" Target="../tags/tag222.xml"/><Relationship Id="rId6" Type="http://schemas.openxmlformats.org/officeDocument/2006/relationships/tags" Target="../tags/tag227.xml"/></Relationships>
</file>

<file path=ppt/slides/_rels/slide17.xml.rels><?xml version="1.0" encoding="UTF-8" standalone="yes"?>
<Relationships xmlns="http://schemas.openxmlformats.org/package/2006/relationships"><Relationship Id="rId26" Type="http://schemas.openxmlformats.org/officeDocument/2006/relationships/tags" Target="../tags/tag321.xml"/><Relationship Id="rId117" Type="http://schemas.openxmlformats.org/officeDocument/2006/relationships/tags" Target="../tags/tag412.xml"/><Relationship Id="rId21" Type="http://schemas.openxmlformats.org/officeDocument/2006/relationships/tags" Target="../tags/tag316.xml"/><Relationship Id="rId42" Type="http://schemas.openxmlformats.org/officeDocument/2006/relationships/tags" Target="../tags/tag337.xml"/><Relationship Id="rId47" Type="http://schemas.openxmlformats.org/officeDocument/2006/relationships/tags" Target="../tags/tag342.xml"/><Relationship Id="rId63" Type="http://schemas.openxmlformats.org/officeDocument/2006/relationships/tags" Target="../tags/tag358.xml"/><Relationship Id="rId68" Type="http://schemas.openxmlformats.org/officeDocument/2006/relationships/tags" Target="../tags/tag363.xml"/><Relationship Id="rId84" Type="http://schemas.openxmlformats.org/officeDocument/2006/relationships/tags" Target="../tags/tag379.xml"/><Relationship Id="rId89" Type="http://schemas.openxmlformats.org/officeDocument/2006/relationships/tags" Target="../tags/tag384.xml"/><Relationship Id="rId112" Type="http://schemas.openxmlformats.org/officeDocument/2006/relationships/tags" Target="../tags/tag407.xml"/><Relationship Id="rId16" Type="http://schemas.openxmlformats.org/officeDocument/2006/relationships/tags" Target="../tags/tag311.xml"/><Relationship Id="rId107" Type="http://schemas.openxmlformats.org/officeDocument/2006/relationships/tags" Target="../tags/tag402.xml"/><Relationship Id="rId11" Type="http://schemas.openxmlformats.org/officeDocument/2006/relationships/tags" Target="../tags/tag306.xml"/><Relationship Id="rId32" Type="http://schemas.openxmlformats.org/officeDocument/2006/relationships/tags" Target="../tags/tag327.xml"/><Relationship Id="rId37" Type="http://schemas.openxmlformats.org/officeDocument/2006/relationships/tags" Target="../tags/tag332.xml"/><Relationship Id="rId53" Type="http://schemas.openxmlformats.org/officeDocument/2006/relationships/tags" Target="../tags/tag348.xml"/><Relationship Id="rId58" Type="http://schemas.openxmlformats.org/officeDocument/2006/relationships/tags" Target="../tags/tag353.xml"/><Relationship Id="rId74" Type="http://schemas.openxmlformats.org/officeDocument/2006/relationships/tags" Target="../tags/tag369.xml"/><Relationship Id="rId79" Type="http://schemas.openxmlformats.org/officeDocument/2006/relationships/tags" Target="../tags/tag374.xml"/><Relationship Id="rId102" Type="http://schemas.openxmlformats.org/officeDocument/2006/relationships/tags" Target="../tags/tag397.xml"/><Relationship Id="rId123" Type="http://schemas.openxmlformats.org/officeDocument/2006/relationships/tags" Target="../tags/tag418.xml"/><Relationship Id="rId5" Type="http://schemas.openxmlformats.org/officeDocument/2006/relationships/tags" Target="../tags/tag300.xml"/><Relationship Id="rId90" Type="http://schemas.openxmlformats.org/officeDocument/2006/relationships/tags" Target="../tags/tag385.xml"/><Relationship Id="rId95" Type="http://schemas.openxmlformats.org/officeDocument/2006/relationships/tags" Target="../tags/tag390.xml"/><Relationship Id="rId19" Type="http://schemas.openxmlformats.org/officeDocument/2006/relationships/tags" Target="../tags/tag314.xml"/><Relationship Id="rId14" Type="http://schemas.openxmlformats.org/officeDocument/2006/relationships/tags" Target="../tags/tag309.xml"/><Relationship Id="rId22" Type="http://schemas.openxmlformats.org/officeDocument/2006/relationships/tags" Target="../tags/tag317.xml"/><Relationship Id="rId27" Type="http://schemas.openxmlformats.org/officeDocument/2006/relationships/tags" Target="../tags/tag322.xml"/><Relationship Id="rId30" Type="http://schemas.openxmlformats.org/officeDocument/2006/relationships/tags" Target="../tags/tag325.xml"/><Relationship Id="rId35" Type="http://schemas.openxmlformats.org/officeDocument/2006/relationships/tags" Target="../tags/tag330.xml"/><Relationship Id="rId43" Type="http://schemas.openxmlformats.org/officeDocument/2006/relationships/tags" Target="../tags/tag338.xml"/><Relationship Id="rId48" Type="http://schemas.openxmlformats.org/officeDocument/2006/relationships/tags" Target="../tags/tag343.xml"/><Relationship Id="rId56" Type="http://schemas.openxmlformats.org/officeDocument/2006/relationships/tags" Target="../tags/tag351.xml"/><Relationship Id="rId64" Type="http://schemas.openxmlformats.org/officeDocument/2006/relationships/tags" Target="../tags/tag359.xml"/><Relationship Id="rId69" Type="http://schemas.openxmlformats.org/officeDocument/2006/relationships/tags" Target="../tags/tag364.xml"/><Relationship Id="rId77" Type="http://schemas.openxmlformats.org/officeDocument/2006/relationships/tags" Target="../tags/tag372.xml"/><Relationship Id="rId100" Type="http://schemas.openxmlformats.org/officeDocument/2006/relationships/tags" Target="../tags/tag395.xml"/><Relationship Id="rId105" Type="http://schemas.openxmlformats.org/officeDocument/2006/relationships/tags" Target="../tags/tag400.xml"/><Relationship Id="rId113" Type="http://schemas.openxmlformats.org/officeDocument/2006/relationships/tags" Target="../tags/tag408.xml"/><Relationship Id="rId118" Type="http://schemas.openxmlformats.org/officeDocument/2006/relationships/tags" Target="../tags/tag413.xml"/><Relationship Id="rId126" Type="http://schemas.openxmlformats.org/officeDocument/2006/relationships/slideLayout" Target="../slideLayouts/slideLayout2.xml"/><Relationship Id="rId8" Type="http://schemas.openxmlformats.org/officeDocument/2006/relationships/tags" Target="../tags/tag303.xml"/><Relationship Id="rId51" Type="http://schemas.openxmlformats.org/officeDocument/2006/relationships/tags" Target="../tags/tag346.xml"/><Relationship Id="rId72" Type="http://schemas.openxmlformats.org/officeDocument/2006/relationships/tags" Target="../tags/tag367.xml"/><Relationship Id="rId80" Type="http://schemas.openxmlformats.org/officeDocument/2006/relationships/tags" Target="../tags/tag375.xml"/><Relationship Id="rId85" Type="http://schemas.openxmlformats.org/officeDocument/2006/relationships/tags" Target="../tags/tag380.xml"/><Relationship Id="rId93" Type="http://schemas.openxmlformats.org/officeDocument/2006/relationships/tags" Target="../tags/tag388.xml"/><Relationship Id="rId98" Type="http://schemas.openxmlformats.org/officeDocument/2006/relationships/tags" Target="../tags/tag393.xml"/><Relationship Id="rId121" Type="http://schemas.openxmlformats.org/officeDocument/2006/relationships/tags" Target="../tags/tag416.xml"/><Relationship Id="rId3" Type="http://schemas.openxmlformats.org/officeDocument/2006/relationships/tags" Target="../tags/tag298.xml"/><Relationship Id="rId12" Type="http://schemas.openxmlformats.org/officeDocument/2006/relationships/tags" Target="../tags/tag307.xml"/><Relationship Id="rId17" Type="http://schemas.openxmlformats.org/officeDocument/2006/relationships/tags" Target="../tags/tag312.xml"/><Relationship Id="rId25" Type="http://schemas.openxmlformats.org/officeDocument/2006/relationships/tags" Target="../tags/tag320.xml"/><Relationship Id="rId33" Type="http://schemas.openxmlformats.org/officeDocument/2006/relationships/tags" Target="../tags/tag328.xml"/><Relationship Id="rId38" Type="http://schemas.openxmlformats.org/officeDocument/2006/relationships/tags" Target="../tags/tag333.xml"/><Relationship Id="rId46" Type="http://schemas.openxmlformats.org/officeDocument/2006/relationships/tags" Target="../tags/tag341.xml"/><Relationship Id="rId59" Type="http://schemas.openxmlformats.org/officeDocument/2006/relationships/tags" Target="../tags/tag354.xml"/><Relationship Id="rId67" Type="http://schemas.openxmlformats.org/officeDocument/2006/relationships/tags" Target="../tags/tag362.xml"/><Relationship Id="rId103" Type="http://schemas.openxmlformats.org/officeDocument/2006/relationships/tags" Target="../tags/tag398.xml"/><Relationship Id="rId108" Type="http://schemas.openxmlformats.org/officeDocument/2006/relationships/tags" Target="../tags/tag403.xml"/><Relationship Id="rId116" Type="http://schemas.openxmlformats.org/officeDocument/2006/relationships/tags" Target="../tags/tag411.xml"/><Relationship Id="rId124" Type="http://schemas.openxmlformats.org/officeDocument/2006/relationships/tags" Target="../tags/tag419.xml"/><Relationship Id="rId20" Type="http://schemas.openxmlformats.org/officeDocument/2006/relationships/tags" Target="../tags/tag315.xml"/><Relationship Id="rId41" Type="http://schemas.openxmlformats.org/officeDocument/2006/relationships/tags" Target="../tags/tag336.xml"/><Relationship Id="rId54" Type="http://schemas.openxmlformats.org/officeDocument/2006/relationships/tags" Target="../tags/tag349.xml"/><Relationship Id="rId62" Type="http://schemas.openxmlformats.org/officeDocument/2006/relationships/tags" Target="../tags/tag357.xml"/><Relationship Id="rId70" Type="http://schemas.openxmlformats.org/officeDocument/2006/relationships/tags" Target="../tags/tag365.xml"/><Relationship Id="rId75" Type="http://schemas.openxmlformats.org/officeDocument/2006/relationships/tags" Target="../tags/tag370.xml"/><Relationship Id="rId83" Type="http://schemas.openxmlformats.org/officeDocument/2006/relationships/tags" Target="../tags/tag378.xml"/><Relationship Id="rId88" Type="http://schemas.openxmlformats.org/officeDocument/2006/relationships/tags" Target="../tags/tag383.xml"/><Relationship Id="rId91" Type="http://schemas.openxmlformats.org/officeDocument/2006/relationships/tags" Target="../tags/tag386.xml"/><Relationship Id="rId96" Type="http://schemas.openxmlformats.org/officeDocument/2006/relationships/tags" Target="../tags/tag391.xml"/><Relationship Id="rId111" Type="http://schemas.openxmlformats.org/officeDocument/2006/relationships/tags" Target="../tags/tag406.xml"/><Relationship Id="rId1" Type="http://schemas.openxmlformats.org/officeDocument/2006/relationships/tags" Target="../tags/tag296.xml"/><Relationship Id="rId6" Type="http://schemas.openxmlformats.org/officeDocument/2006/relationships/tags" Target="../tags/tag301.xml"/><Relationship Id="rId15" Type="http://schemas.openxmlformats.org/officeDocument/2006/relationships/tags" Target="../tags/tag310.xml"/><Relationship Id="rId23" Type="http://schemas.openxmlformats.org/officeDocument/2006/relationships/tags" Target="../tags/tag318.xml"/><Relationship Id="rId28" Type="http://schemas.openxmlformats.org/officeDocument/2006/relationships/tags" Target="../tags/tag323.xml"/><Relationship Id="rId36" Type="http://schemas.openxmlformats.org/officeDocument/2006/relationships/tags" Target="../tags/tag331.xml"/><Relationship Id="rId49" Type="http://schemas.openxmlformats.org/officeDocument/2006/relationships/tags" Target="../tags/tag344.xml"/><Relationship Id="rId57" Type="http://schemas.openxmlformats.org/officeDocument/2006/relationships/tags" Target="../tags/tag352.xml"/><Relationship Id="rId106" Type="http://schemas.openxmlformats.org/officeDocument/2006/relationships/tags" Target="../tags/tag401.xml"/><Relationship Id="rId114" Type="http://schemas.openxmlformats.org/officeDocument/2006/relationships/tags" Target="../tags/tag409.xml"/><Relationship Id="rId119" Type="http://schemas.openxmlformats.org/officeDocument/2006/relationships/tags" Target="../tags/tag414.xml"/><Relationship Id="rId127" Type="http://schemas.openxmlformats.org/officeDocument/2006/relationships/notesSlide" Target="../notesSlides/notesSlide9.xml"/><Relationship Id="rId10" Type="http://schemas.openxmlformats.org/officeDocument/2006/relationships/tags" Target="../tags/tag305.xml"/><Relationship Id="rId31" Type="http://schemas.openxmlformats.org/officeDocument/2006/relationships/tags" Target="../tags/tag326.xml"/><Relationship Id="rId44" Type="http://schemas.openxmlformats.org/officeDocument/2006/relationships/tags" Target="../tags/tag339.xml"/><Relationship Id="rId52" Type="http://schemas.openxmlformats.org/officeDocument/2006/relationships/tags" Target="../tags/tag347.xml"/><Relationship Id="rId60" Type="http://schemas.openxmlformats.org/officeDocument/2006/relationships/tags" Target="../tags/tag355.xml"/><Relationship Id="rId65" Type="http://schemas.openxmlformats.org/officeDocument/2006/relationships/tags" Target="../tags/tag360.xml"/><Relationship Id="rId73" Type="http://schemas.openxmlformats.org/officeDocument/2006/relationships/tags" Target="../tags/tag368.xml"/><Relationship Id="rId78" Type="http://schemas.openxmlformats.org/officeDocument/2006/relationships/tags" Target="../tags/tag373.xml"/><Relationship Id="rId81" Type="http://schemas.openxmlformats.org/officeDocument/2006/relationships/tags" Target="../tags/tag376.xml"/><Relationship Id="rId86" Type="http://schemas.openxmlformats.org/officeDocument/2006/relationships/tags" Target="../tags/tag381.xml"/><Relationship Id="rId94" Type="http://schemas.openxmlformats.org/officeDocument/2006/relationships/tags" Target="../tags/tag389.xml"/><Relationship Id="rId99" Type="http://schemas.openxmlformats.org/officeDocument/2006/relationships/tags" Target="../tags/tag394.xml"/><Relationship Id="rId101" Type="http://schemas.openxmlformats.org/officeDocument/2006/relationships/tags" Target="../tags/tag396.xml"/><Relationship Id="rId122" Type="http://schemas.openxmlformats.org/officeDocument/2006/relationships/tags" Target="../tags/tag417.xml"/><Relationship Id="rId4" Type="http://schemas.openxmlformats.org/officeDocument/2006/relationships/tags" Target="../tags/tag299.xml"/><Relationship Id="rId9" Type="http://schemas.openxmlformats.org/officeDocument/2006/relationships/tags" Target="../tags/tag304.xml"/><Relationship Id="rId13" Type="http://schemas.openxmlformats.org/officeDocument/2006/relationships/tags" Target="../tags/tag308.xml"/><Relationship Id="rId18" Type="http://schemas.openxmlformats.org/officeDocument/2006/relationships/tags" Target="../tags/tag313.xml"/><Relationship Id="rId39" Type="http://schemas.openxmlformats.org/officeDocument/2006/relationships/tags" Target="../tags/tag334.xml"/><Relationship Id="rId109" Type="http://schemas.openxmlformats.org/officeDocument/2006/relationships/tags" Target="../tags/tag404.xml"/><Relationship Id="rId34" Type="http://schemas.openxmlformats.org/officeDocument/2006/relationships/tags" Target="../tags/tag329.xml"/><Relationship Id="rId50" Type="http://schemas.openxmlformats.org/officeDocument/2006/relationships/tags" Target="../tags/tag345.xml"/><Relationship Id="rId55" Type="http://schemas.openxmlformats.org/officeDocument/2006/relationships/tags" Target="../tags/tag350.xml"/><Relationship Id="rId76" Type="http://schemas.openxmlformats.org/officeDocument/2006/relationships/tags" Target="../tags/tag371.xml"/><Relationship Id="rId97" Type="http://schemas.openxmlformats.org/officeDocument/2006/relationships/tags" Target="../tags/tag392.xml"/><Relationship Id="rId104" Type="http://schemas.openxmlformats.org/officeDocument/2006/relationships/tags" Target="../tags/tag399.xml"/><Relationship Id="rId120" Type="http://schemas.openxmlformats.org/officeDocument/2006/relationships/tags" Target="../tags/tag415.xml"/><Relationship Id="rId125" Type="http://schemas.openxmlformats.org/officeDocument/2006/relationships/tags" Target="../tags/tag420.xml"/><Relationship Id="rId7" Type="http://schemas.openxmlformats.org/officeDocument/2006/relationships/tags" Target="../tags/tag302.xml"/><Relationship Id="rId71" Type="http://schemas.openxmlformats.org/officeDocument/2006/relationships/tags" Target="../tags/tag366.xml"/><Relationship Id="rId92" Type="http://schemas.openxmlformats.org/officeDocument/2006/relationships/tags" Target="../tags/tag387.xml"/><Relationship Id="rId2" Type="http://schemas.openxmlformats.org/officeDocument/2006/relationships/tags" Target="../tags/tag297.xml"/><Relationship Id="rId29" Type="http://schemas.openxmlformats.org/officeDocument/2006/relationships/tags" Target="../tags/tag324.xml"/><Relationship Id="rId24" Type="http://schemas.openxmlformats.org/officeDocument/2006/relationships/tags" Target="../tags/tag319.xml"/><Relationship Id="rId40" Type="http://schemas.openxmlformats.org/officeDocument/2006/relationships/tags" Target="../tags/tag335.xml"/><Relationship Id="rId45" Type="http://schemas.openxmlformats.org/officeDocument/2006/relationships/tags" Target="../tags/tag340.xml"/><Relationship Id="rId66" Type="http://schemas.openxmlformats.org/officeDocument/2006/relationships/tags" Target="../tags/tag361.xml"/><Relationship Id="rId87" Type="http://schemas.openxmlformats.org/officeDocument/2006/relationships/tags" Target="../tags/tag382.xml"/><Relationship Id="rId110" Type="http://schemas.openxmlformats.org/officeDocument/2006/relationships/tags" Target="../tags/tag405.xml"/><Relationship Id="rId115" Type="http://schemas.openxmlformats.org/officeDocument/2006/relationships/tags" Target="../tags/tag410.xml"/><Relationship Id="rId61" Type="http://schemas.openxmlformats.org/officeDocument/2006/relationships/tags" Target="../tags/tag356.xml"/><Relationship Id="rId82" Type="http://schemas.openxmlformats.org/officeDocument/2006/relationships/tags" Target="../tags/tag377.xml"/></Relationships>
</file>

<file path=ppt/slides/_rels/slide18.xml.rels><?xml version="1.0" encoding="UTF-8" standalone="yes"?>
<Relationships xmlns="http://schemas.openxmlformats.org/package/2006/relationships"><Relationship Id="rId26" Type="http://schemas.openxmlformats.org/officeDocument/2006/relationships/tags" Target="../tags/tag446.xml"/><Relationship Id="rId117" Type="http://schemas.openxmlformats.org/officeDocument/2006/relationships/tags" Target="../tags/tag537.xml"/><Relationship Id="rId21" Type="http://schemas.openxmlformats.org/officeDocument/2006/relationships/tags" Target="../tags/tag441.xml"/><Relationship Id="rId42" Type="http://schemas.openxmlformats.org/officeDocument/2006/relationships/tags" Target="../tags/tag462.xml"/><Relationship Id="rId47" Type="http://schemas.openxmlformats.org/officeDocument/2006/relationships/tags" Target="../tags/tag467.xml"/><Relationship Id="rId63" Type="http://schemas.openxmlformats.org/officeDocument/2006/relationships/tags" Target="../tags/tag483.xml"/><Relationship Id="rId68" Type="http://schemas.openxmlformats.org/officeDocument/2006/relationships/tags" Target="../tags/tag488.xml"/><Relationship Id="rId84" Type="http://schemas.openxmlformats.org/officeDocument/2006/relationships/tags" Target="../tags/tag504.xml"/><Relationship Id="rId89" Type="http://schemas.openxmlformats.org/officeDocument/2006/relationships/tags" Target="../tags/tag509.xml"/><Relationship Id="rId112" Type="http://schemas.openxmlformats.org/officeDocument/2006/relationships/tags" Target="../tags/tag532.xml"/><Relationship Id="rId16" Type="http://schemas.openxmlformats.org/officeDocument/2006/relationships/tags" Target="../tags/tag436.xml"/><Relationship Id="rId107" Type="http://schemas.openxmlformats.org/officeDocument/2006/relationships/tags" Target="../tags/tag527.xml"/><Relationship Id="rId11" Type="http://schemas.openxmlformats.org/officeDocument/2006/relationships/tags" Target="../tags/tag431.xml"/><Relationship Id="rId32" Type="http://schemas.openxmlformats.org/officeDocument/2006/relationships/tags" Target="../tags/tag452.xml"/><Relationship Id="rId37" Type="http://schemas.openxmlformats.org/officeDocument/2006/relationships/tags" Target="../tags/tag457.xml"/><Relationship Id="rId53" Type="http://schemas.openxmlformats.org/officeDocument/2006/relationships/tags" Target="../tags/tag473.xml"/><Relationship Id="rId58" Type="http://schemas.openxmlformats.org/officeDocument/2006/relationships/tags" Target="../tags/tag478.xml"/><Relationship Id="rId74" Type="http://schemas.openxmlformats.org/officeDocument/2006/relationships/tags" Target="../tags/tag494.xml"/><Relationship Id="rId79" Type="http://schemas.openxmlformats.org/officeDocument/2006/relationships/tags" Target="../tags/tag499.xml"/><Relationship Id="rId102" Type="http://schemas.openxmlformats.org/officeDocument/2006/relationships/tags" Target="../tags/tag522.xml"/><Relationship Id="rId123" Type="http://schemas.openxmlformats.org/officeDocument/2006/relationships/tags" Target="../tags/tag543.xml"/><Relationship Id="rId5" Type="http://schemas.openxmlformats.org/officeDocument/2006/relationships/tags" Target="../tags/tag425.xml"/><Relationship Id="rId90" Type="http://schemas.openxmlformats.org/officeDocument/2006/relationships/tags" Target="../tags/tag510.xml"/><Relationship Id="rId95" Type="http://schemas.openxmlformats.org/officeDocument/2006/relationships/tags" Target="../tags/tag515.xml"/><Relationship Id="rId19" Type="http://schemas.openxmlformats.org/officeDocument/2006/relationships/tags" Target="../tags/tag439.xml"/><Relationship Id="rId14" Type="http://schemas.openxmlformats.org/officeDocument/2006/relationships/tags" Target="../tags/tag434.xml"/><Relationship Id="rId22" Type="http://schemas.openxmlformats.org/officeDocument/2006/relationships/tags" Target="../tags/tag442.xml"/><Relationship Id="rId27" Type="http://schemas.openxmlformats.org/officeDocument/2006/relationships/tags" Target="../tags/tag447.xml"/><Relationship Id="rId30" Type="http://schemas.openxmlformats.org/officeDocument/2006/relationships/tags" Target="../tags/tag450.xml"/><Relationship Id="rId35" Type="http://schemas.openxmlformats.org/officeDocument/2006/relationships/tags" Target="../tags/tag455.xml"/><Relationship Id="rId43" Type="http://schemas.openxmlformats.org/officeDocument/2006/relationships/tags" Target="../tags/tag463.xml"/><Relationship Id="rId48" Type="http://schemas.openxmlformats.org/officeDocument/2006/relationships/tags" Target="../tags/tag468.xml"/><Relationship Id="rId56" Type="http://schemas.openxmlformats.org/officeDocument/2006/relationships/tags" Target="../tags/tag476.xml"/><Relationship Id="rId64" Type="http://schemas.openxmlformats.org/officeDocument/2006/relationships/tags" Target="../tags/tag484.xml"/><Relationship Id="rId69" Type="http://schemas.openxmlformats.org/officeDocument/2006/relationships/tags" Target="../tags/tag489.xml"/><Relationship Id="rId77" Type="http://schemas.openxmlformats.org/officeDocument/2006/relationships/tags" Target="../tags/tag497.xml"/><Relationship Id="rId100" Type="http://schemas.openxmlformats.org/officeDocument/2006/relationships/tags" Target="../tags/tag520.xml"/><Relationship Id="rId105" Type="http://schemas.openxmlformats.org/officeDocument/2006/relationships/tags" Target="../tags/tag525.xml"/><Relationship Id="rId113" Type="http://schemas.openxmlformats.org/officeDocument/2006/relationships/tags" Target="../tags/tag533.xml"/><Relationship Id="rId118" Type="http://schemas.openxmlformats.org/officeDocument/2006/relationships/tags" Target="../tags/tag538.xml"/><Relationship Id="rId126" Type="http://schemas.openxmlformats.org/officeDocument/2006/relationships/slideLayout" Target="../slideLayouts/slideLayout2.xml"/><Relationship Id="rId8" Type="http://schemas.openxmlformats.org/officeDocument/2006/relationships/tags" Target="../tags/tag428.xml"/><Relationship Id="rId51" Type="http://schemas.openxmlformats.org/officeDocument/2006/relationships/tags" Target="../tags/tag471.xml"/><Relationship Id="rId72" Type="http://schemas.openxmlformats.org/officeDocument/2006/relationships/tags" Target="../tags/tag492.xml"/><Relationship Id="rId80" Type="http://schemas.openxmlformats.org/officeDocument/2006/relationships/tags" Target="../tags/tag500.xml"/><Relationship Id="rId85" Type="http://schemas.openxmlformats.org/officeDocument/2006/relationships/tags" Target="../tags/tag505.xml"/><Relationship Id="rId93" Type="http://schemas.openxmlformats.org/officeDocument/2006/relationships/tags" Target="../tags/tag513.xml"/><Relationship Id="rId98" Type="http://schemas.openxmlformats.org/officeDocument/2006/relationships/tags" Target="../tags/tag518.xml"/><Relationship Id="rId121" Type="http://schemas.openxmlformats.org/officeDocument/2006/relationships/tags" Target="../tags/tag541.xml"/><Relationship Id="rId3" Type="http://schemas.openxmlformats.org/officeDocument/2006/relationships/tags" Target="../tags/tag423.xml"/><Relationship Id="rId12" Type="http://schemas.openxmlformats.org/officeDocument/2006/relationships/tags" Target="../tags/tag432.xml"/><Relationship Id="rId17" Type="http://schemas.openxmlformats.org/officeDocument/2006/relationships/tags" Target="../tags/tag437.xml"/><Relationship Id="rId25" Type="http://schemas.openxmlformats.org/officeDocument/2006/relationships/tags" Target="../tags/tag445.xml"/><Relationship Id="rId33" Type="http://schemas.openxmlformats.org/officeDocument/2006/relationships/tags" Target="../tags/tag453.xml"/><Relationship Id="rId38" Type="http://schemas.openxmlformats.org/officeDocument/2006/relationships/tags" Target="../tags/tag458.xml"/><Relationship Id="rId46" Type="http://schemas.openxmlformats.org/officeDocument/2006/relationships/tags" Target="../tags/tag466.xml"/><Relationship Id="rId59" Type="http://schemas.openxmlformats.org/officeDocument/2006/relationships/tags" Target="../tags/tag479.xml"/><Relationship Id="rId67" Type="http://schemas.openxmlformats.org/officeDocument/2006/relationships/tags" Target="../tags/tag487.xml"/><Relationship Id="rId103" Type="http://schemas.openxmlformats.org/officeDocument/2006/relationships/tags" Target="../tags/tag523.xml"/><Relationship Id="rId108" Type="http://schemas.openxmlformats.org/officeDocument/2006/relationships/tags" Target="../tags/tag528.xml"/><Relationship Id="rId116" Type="http://schemas.openxmlformats.org/officeDocument/2006/relationships/tags" Target="../tags/tag536.xml"/><Relationship Id="rId124" Type="http://schemas.openxmlformats.org/officeDocument/2006/relationships/tags" Target="../tags/tag544.xml"/><Relationship Id="rId20" Type="http://schemas.openxmlformats.org/officeDocument/2006/relationships/tags" Target="../tags/tag440.xml"/><Relationship Id="rId41" Type="http://schemas.openxmlformats.org/officeDocument/2006/relationships/tags" Target="../tags/tag461.xml"/><Relationship Id="rId54" Type="http://schemas.openxmlformats.org/officeDocument/2006/relationships/tags" Target="../tags/tag474.xml"/><Relationship Id="rId62" Type="http://schemas.openxmlformats.org/officeDocument/2006/relationships/tags" Target="../tags/tag482.xml"/><Relationship Id="rId70" Type="http://schemas.openxmlformats.org/officeDocument/2006/relationships/tags" Target="../tags/tag490.xml"/><Relationship Id="rId75" Type="http://schemas.openxmlformats.org/officeDocument/2006/relationships/tags" Target="../tags/tag495.xml"/><Relationship Id="rId83" Type="http://schemas.openxmlformats.org/officeDocument/2006/relationships/tags" Target="../tags/tag503.xml"/><Relationship Id="rId88" Type="http://schemas.openxmlformats.org/officeDocument/2006/relationships/tags" Target="../tags/tag508.xml"/><Relationship Id="rId91" Type="http://schemas.openxmlformats.org/officeDocument/2006/relationships/tags" Target="../tags/tag511.xml"/><Relationship Id="rId96" Type="http://schemas.openxmlformats.org/officeDocument/2006/relationships/tags" Target="../tags/tag516.xml"/><Relationship Id="rId111" Type="http://schemas.openxmlformats.org/officeDocument/2006/relationships/tags" Target="../tags/tag531.xml"/><Relationship Id="rId1" Type="http://schemas.openxmlformats.org/officeDocument/2006/relationships/tags" Target="../tags/tag421.xml"/><Relationship Id="rId6" Type="http://schemas.openxmlformats.org/officeDocument/2006/relationships/tags" Target="../tags/tag426.xml"/><Relationship Id="rId15" Type="http://schemas.openxmlformats.org/officeDocument/2006/relationships/tags" Target="../tags/tag435.xml"/><Relationship Id="rId23" Type="http://schemas.openxmlformats.org/officeDocument/2006/relationships/tags" Target="../tags/tag443.xml"/><Relationship Id="rId28" Type="http://schemas.openxmlformats.org/officeDocument/2006/relationships/tags" Target="../tags/tag448.xml"/><Relationship Id="rId36" Type="http://schemas.openxmlformats.org/officeDocument/2006/relationships/tags" Target="../tags/tag456.xml"/><Relationship Id="rId49" Type="http://schemas.openxmlformats.org/officeDocument/2006/relationships/tags" Target="../tags/tag469.xml"/><Relationship Id="rId57" Type="http://schemas.openxmlformats.org/officeDocument/2006/relationships/tags" Target="../tags/tag477.xml"/><Relationship Id="rId106" Type="http://schemas.openxmlformats.org/officeDocument/2006/relationships/tags" Target="../tags/tag526.xml"/><Relationship Id="rId114" Type="http://schemas.openxmlformats.org/officeDocument/2006/relationships/tags" Target="../tags/tag534.xml"/><Relationship Id="rId119" Type="http://schemas.openxmlformats.org/officeDocument/2006/relationships/tags" Target="../tags/tag539.xml"/><Relationship Id="rId127" Type="http://schemas.openxmlformats.org/officeDocument/2006/relationships/notesSlide" Target="../notesSlides/notesSlide10.xml"/><Relationship Id="rId10" Type="http://schemas.openxmlformats.org/officeDocument/2006/relationships/tags" Target="../tags/tag430.xml"/><Relationship Id="rId31" Type="http://schemas.openxmlformats.org/officeDocument/2006/relationships/tags" Target="../tags/tag451.xml"/><Relationship Id="rId44" Type="http://schemas.openxmlformats.org/officeDocument/2006/relationships/tags" Target="../tags/tag464.xml"/><Relationship Id="rId52" Type="http://schemas.openxmlformats.org/officeDocument/2006/relationships/tags" Target="../tags/tag472.xml"/><Relationship Id="rId60" Type="http://schemas.openxmlformats.org/officeDocument/2006/relationships/tags" Target="../tags/tag480.xml"/><Relationship Id="rId65" Type="http://schemas.openxmlformats.org/officeDocument/2006/relationships/tags" Target="../tags/tag485.xml"/><Relationship Id="rId73" Type="http://schemas.openxmlformats.org/officeDocument/2006/relationships/tags" Target="../tags/tag493.xml"/><Relationship Id="rId78" Type="http://schemas.openxmlformats.org/officeDocument/2006/relationships/tags" Target="../tags/tag498.xml"/><Relationship Id="rId81" Type="http://schemas.openxmlformats.org/officeDocument/2006/relationships/tags" Target="../tags/tag501.xml"/><Relationship Id="rId86" Type="http://schemas.openxmlformats.org/officeDocument/2006/relationships/tags" Target="../tags/tag506.xml"/><Relationship Id="rId94" Type="http://schemas.openxmlformats.org/officeDocument/2006/relationships/tags" Target="../tags/tag514.xml"/><Relationship Id="rId99" Type="http://schemas.openxmlformats.org/officeDocument/2006/relationships/tags" Target="../tags/tag519.xml"/><Relationship Id="rId101" Type="http://schemas.openxmlformats.org/officeDocument/2006/relationships/tags" Target="../tags/tag521.xml"/><Relationship Id="rId122" Type="http://schemas.openxmlformats.org/officeDocument/2006/relationships/tags" Target="../tags/tag542.xml"/><Relationship Id="rId4" Type="http://schemas.openxmlformats.org/officeDocument/2006/relationships/tags" Target="../tags/tag424.xml"/><Relationship Id="rId9" Type="http://schemas.openxmlformats.org/officeDocument/2006/relationships/tags" Target="../tags/tag429.xml"/><Relationship Id="rId13" Type="http://schemas.openxmlformats.org/officeDocument/2006/relationships/tags" Target="../tags/tag433.xml"/><Relationship Id="rId18" Type="http://schemas.openxmlformats.org/officeDocument/2006/relationships/tags" Target="../tags/tag438.xml"/><Relationship Id="rId39" Type="http://schemas.openxmlformats.org/officeDocument/2006/relationships/tags" Target="../tags/tag459.xml"/><Relationship Id="rId109" Type="http://schemas.openxmlformats.org/officeDocument/2006/relationships/tags" Target="../tags/tag529.xml"/><Relationship Id="rId34" Type="http://schemas.openxmlformats.org/officeDocument/2006/relationships/tags" Target="../tags/tag454.xml"/><Relationship Id="rId50" Type="http://schemas.openxmlformats.org/officeDocument/2006/relationships/tags" Target="../tags/tag470.xml"/><Relationship Id="rId55" Type="http://schemas.openxmlformats.org/officeDocument/2006/relationships/tags" Target="../tags/tag475.xml"/><Relationship Id="rId76" Type="http://schemas.openxmlformats.org/officeDocument/2006/relationships/tags" Target="../tags/tag496.xml"/><Relationship Id="rId97" Type="http://schemas.openxmlformats.org/officeDocument/2006/relationships/tags" Target="../tags/tag517.xml"/><Relationship Id="rId104" Type="http://schemas.openxmlformats.org/officeDocument/2006/relationships/tags" Target="../tags/tag524.xml"/><Relationship Id="rId120" Type="http://schemas.openxmlformats.org/officeDocument/2006/relationships/tags" Target="../tags/tag540.xml"/><Relationship Id="rId125" Type="http://schemas.openxmlformats.org/officeDocument/2006/relationships/tags" Target="../tags/tag545.xml"/><Relationship Id="rId7" Type="http://schemas.openxmlformats.org/officeDocument/2006/relationships/tags" Target="../tags/tag427.xml"/><Relationship Id="rId71" Type="http://schemas.openxmlformats.org/officeDocument/2006/relationships/tags" Target="../tags/tag491.xml"/><Relationship Id="rId92" Type="http://schemas.openxmlformats.org/officeDocument/2006/relationships/tags" Target="../tags/tag512.xml"/><Relationship Id="rId2" Type="http://schemas.openxmlformats.org/officeDocument/2006/relationships/tags" Target="../tags/tag422.xml"/><Relationship Id="rId29" Type="http://schemas.openxmlformats.org/officeDocument/2006/relationships/tags" Target="../tags/tag449.xml"/><Relationship Id="rId24" Type="http://schemas.openxmlformats.org/officeDocument/2006/relationships/tags" Target="../tags/tag444.xml"/><Relationship Id="rId40" Type="http://schemas.openxmlformats.org/officeDocument/2006/relationships/tags" Target="../tags/tag460.xml"/><Relationship Id="rId45" Type="http://schemas.openxmlformats.org/officeDocument/2006/relationships/tags" Target="../tags/tag465.xml"/><Relationship Id="rId66" Type="http://schemas.openxmlformats.org/officeDocument/2006/relationships/tags" Target="../tags/tag486.xml"/><Relationship Id="rId87" Type="http://schemas.openxmlformats.org/officeDocument/2006/relationships/tags" Target="../tags/tag507.xml"/><Relationship Id="rId110" Type="http://schemas.openxmlformats.org/officeDocument/2006/relationships/tags" Target="../tags/tag530.xml"/><Relationship Id="rId115" Type="http://schemas.openxmlformats.org/officeDocument/2006/relationships/tags" Target="../tags/tag535.xml"/><Relationship Id="rId61" Type="http://schemas.openxmlformats.org/officeDocument/2006/relationships/tags" Target="../tags/tag481.xml"/><Relationship Id="rId82" Type="http://schemas.openxmlformats.org/officeDocument/2006/relationships/tags" Target="../tags/tag50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i.com/lit/ds/symlink/sn74lvc1g374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i.com/lit/ds/symlink/sn74lvc1g374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i.com/lit/ds/symlink/sn74lvc1g374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ti.com/lit/ds/symlink/sn74lvc1g374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R-S_mk2.gif" TargetMode="Externa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R-S_mk2.gif" TargetMode="Externa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553.xml"/><Relationship Id="rId13" Type="http://schemas.openxmlformats.org/officeDocument/2006/relationships/tags" Target="../tags/tag558.xml"/><Relationship Id="rId18" Type="http://schemas.openxmlformats.org/officeDocument/2006/relationships/tags" Target="../tags/tag563.xml"/><Relationship Id="rId26" Type="http://schemas.openxmlformats.org/officeDocument/2006/relationships/tags" Target="../tags/tag571.xml"/><Relationship Id="rId3" Type="http://schemas.openxmlformats.org/officeDocument/2006/relationships/tags" Target="../tags/tag548.xml"/><Relationship Id="rId21" Type="http://schemas.openxmlformats.org/officeDocument/2006/relationships/tags" Target="../tags/tag566.xml"/><Relationship Id="rId34" Type="http://schemas.openxmlformats.org/officeDocument/2006/relationships/image" Target="../media/image9.png"/><Relationship Id="rId7" Type="http://schemas.openxmlformats.org/officeDocument/2006/relationships/tags" Target="../tags/tag552.xml"/><Relationship Id="rId12" Type="http://schemas.openxmlformats.org/officeDocument/2006/relationships/tags" Target="../tags/tag557.xml"/><Relationship Id="rId17" Type="http://schemas.openxmlformats.org/officeDocument/2006/relationships/tags" Target="../tags/tag562.xml"/><Relationship Id="rId25" Type="http://schemas.openxmlformats.org/officeDocument/2006/relationships/tags" Target="../tags/tag570.xml"/><Relationship Id="rId33" Type="http://schemas.openxmlformats.org/officeDocument/2006/relationships/slideLayout" Target="../slideLayouts/slideLayout2.xml"/><Relationship Id="rId2" Type="http://schemas.openxmlformats.org/officeDocument/2006/relationships/tags" Target="../tags/tag547.xml"/><Relationship Id="rId16" Type="http://schemas.openxmlformats.org/officeDocument/2006/relationships/tags" Target="../tags/tag561.xml"/><Relationship Id="rId20" Type="http://schemas.openxmlformats.org/officeDocument/2006/relationships/tags" Target="../tags/tag565.xml"/><Relationship Id="rId29" Type="http://schemas.openxmlformats.org/officeDocument/2006/relationships/tags" Target="../tags/tag574.xml"/><Relationship Id="rId1" Type="http://schemas.openxmlformats.org/officeDocument/2006/relationships/tags" Target="../tags/tag546.xml"/><Relationship Id="rId6" Type="http://schemas.openxmlformats.org/officeDocument/2006/relationships/tags" Target="../tags/tag551.xml"/><Relationship Id="rId11" Type="http://schemas.openxmlformats.org/officeDocument/2006/relationships/tags" Target="../tags/tag556.xml"/><Relationship Id="rId24" Type="http://schemas.openxmlformats.org/officeDocument/2006/relationships/tags" Target="../tags/tag569.xml"/><Relationship Id="rId32" Type="http://schemas.openxmlformats.org/officeDocument/2006/relationships/tags" Target="../tags/tag577.xml"/><Relationship Id="rId5" Type="http://schemas.openxmlformats.org/officeDocument/2006/relationships/tags" Target="../tags/tag550.xml"/><Relationship Id="rId15" Type="http://schemas.openxmlformats.org/officeDocument/2006/relationships/tags" Target="../tags/tag560.xml"/><Relationship Id="rId23" Type="http://schemas.openxmlformats.org/officeDocument/2006/relationships/tags" Target="../tags/tag568.xml"/><Relationship Id="rId28" Type="http://schemas.openxmlformats.org/officeDocument/2006/relationships/tags" Target="../tags/tag573.xml"/><Relationship Id="rId10" Type="http://schemas.openxmlformats.org/officeDocument/2006/relationships/tags" Target="../tags/tag555.xml"/><Relationship Id="rId19" Type="http://schemas.openxmlformats.org/officeDocument/2006/relationships/tags" Target="../tags/tag564.xml"/><Relationship Id="rId31" Type="http://schemas.openxmlformats.org/officeDocument/2006/relationships/tags" Target="../tags/tag576.xml"/><Relationship Id="rId4" Type="http://schemas.openxmlformats.org/officeDocument/2006/relationships/tags" Target="../tags/tag549.xml"/><Relationship Id="rId9" Type="http://schemas.openxmlformats.org/officeDocument/2006/relationships/tags" Target="../tags/tag554.xml"/><Relationship Id="rId14" Type="http://schemas.openxmlformats.org/officeDocument/2006/relationships/tags" Target="../tags/tag559.xml"/><Relationship Id="rId22" Type="http://schemas.openxmlformats.org/officeDocument/2006/relationships/tags" Target="../tags/tag567.xml"/><Relationship Id="rId27" Type="http://schemas.openxmlformats.org/officeDocument/2006/relationships/tags" Target="../tags/tag572.xml"/><Relationship Id="rId30" Type="http://schemas.openxmlformats.org/officeDocument/2006/relationships/tags" Target="../tags/tag575.xml"/><Relationship Id="rId35" Type="http://schemas.openxmlformats.org/officeDocument/2006/relationships/image" Target="../media/image10.gi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Negative-edge_triggered_master_slave_D_flip-flop.svg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en.wikipedia.org/wiki/File:D-Type_Flip-flop.svg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b0101</a:t>
            </a:r>
            <a:br>
              <a:rPr lang="en-US" dirty="0" smtClean="0"/>
            </a:br>
            <a:r>
              <a:rPr lang="en-US" dirty="0" smtClean="0"/>
              <a:t>Time for Time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60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Process Example: 2’s Comp Adder</a:t>
            </a:r>
            <a:br>
              <a:rPr lang="en-US" dirty="0" smtClean="0"/>
            </a:br>
            <a:r>
              <a:rPr lang="en-US" dirty="0" smtClean="0"/>
              <a:t>Formulate a Solution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charset="-128"/>
              </a:rPr>
              <a:t>Generate a truth table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6172200" y="1828800"/>
            <a:ext cx="2308226" cy="2408240"/>
            <a:chOff x="218" y="770"/>
            <a:chExt cx="1454" cy="1517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245" y="770"/>
              <a:ext cx="206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A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57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57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257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257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57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57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257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57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99" y="770"/>
              <a:ext cx="206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511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511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511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511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511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511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511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511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742" y="770"/>
              <a:ext cx="242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CI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765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765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765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765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765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765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765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765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1101" y="770"/>
              <a:ext cx="306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 dirty="0">
                  <a:solidFill>
                    <a:srgbClr val="000000"/>
                  </a:solidFill>
                </a:rPr>
                <a:t>CO</a:t>
              </a:r>
            </a:p>
            <a:p>
              <a:pPr hangingPunct="0"/>
              <a:endParaRPr lang="en-US" sz="2400" b="1" baseline="30000" dirty="0">
                <a:solidFill>
                  <a:srgbClr val="000000"/>
                </a:solidFill>
              </a:endParaRPr>
            </a:p>
          </p:txBody>
        </p:sp>
        <p:sp>
          <p:nvSpPr>
            <p:cNvPr id="34" name="Line 49"/>
            <p:cNvSpPr>
              <a:spLocks noChangeShapeType="1"/>
            </p:cNvSpPr>
            <p:nvPr/>
          </p:nvSpPr>
          <p:spPr bwMode="auto">
            <a:xfrm>
              <a:off x="218" y="891"/>
              <a:ext cx="1454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1405" y="770"/>
              <a:ext cx="199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S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36" name="Line 50"/>
            <p:cNvSpPr>
              <a:spLocks noChangeShapeType="1"/>
            </p:cNvSpPr>
            <p:nvPr/>
          </p:nvSpPr>
          <p:spPr bwMode="auto">
            <a:xfrm>
              <a:off x="1043" y="770"/>
              <a:ext cx="0" cy="148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79039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Process Example: 2’s Comp Adder</a:t>
            </a:r>
            <a:br>
              <a:rPr lang="en-US" dirty="0" smtClean="0"/>
            </a:br>
            <a:r>
              <a:rPr lang="en-US" dirty="0" smtClean="0"/>
              <a:t>Formulate a Solution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charset="-128"/>
              </a:rPr>
              <a:t>Generate a truth table</a:t>
            </a:r>
          </a:p>
          <a:p>
            <a:endParaRPr lang="en-US" dirty="0" smtClean="0">
              <a:ea typeface="ＭＳ Ｐゴシック" charset="-128"/>
            </a:endParaRPr>
          </a:p>
          <a:p>
            <a:r>
              <a:rPr lang="en-US" dirty="0" smtClean="0">
                <a:ea typeface="ＭＳ Ｐゴシック" charset="-128"/>
              </a:rPr>
              <a:t>Generate Equation</a:t>
            </a:r>
          </a:p>
          <a:p>
            <a:endParaRPr lang="en-US" dirty="0">
              <a:ea typeface="ＭＳ Ｐゴシック" charset="-128"/>
            </a:endParaRPr>
          </a:p>
          <a:p>
            <a:r>
              <a:rPr lang="en-US" dirty="0" smtClean="0">
                <a:ea typeface="ＭＳ Ｐゴシック" charset="-128"/>
              </a:rPr>
              <a:t>Simplify</a:t>
            </a:r>
          </a:p>
          <a:p>
            <a:endParaRPr lang="en-US" dirty="0">
              <a:ea typeface="ＭＳ Ｐゴシック" charset="-128"/>
            </a:endParaRPr>
          </a:p>
          <a:p>
            <a:r>
              <a:rPr lang="en-US" dirty="0" smtClean="0">
                <a:ea typeface="ＭＳ Ｐゴシック" charset="-128"/>
              </a:rPr>
              <a:t>Create Circuit</a:t>
            </a:r>
            <a:endParaRPr lang="en-US" dirty="0">
              <a:ea typeface="ＭＳ Ｐゴシック" charset="-128"/>
            </a:endParaRPr>
          </a:p>
          <a:p>
            <a:endParaRPr lang="en-US" dirty="0" smtClean="0">
              <a:ea typeface="ＭＳ Ｐゴシック" charset="-128"/>
            </a:endParaRPr>
          </a:p>
        </p:txBody>
      </p:sp>
      <p:grpSp>
        <p:nvGrpSpPr>
          <p:cNvPr id="89" name="Group 88"/>
          <p:cNvGrpSpPr>
            <a:grpSpLocks/>
          </p:cNvGrpSpPr>
          <p:nvPr/>
        </p:nvGrpSpPr>
        <p:grpSpPr bwMode="auto">
          <a:xfrm>
            <a:off x="6170613" y="1828800"/>
            <a:ext cx="2308226" cy="2408240"/>
            <a:chOff x="218" y="770"/>
            <a:chExt cx="1454" cy="1517"/>
          </a:xfrm>
        </p:grpSpPr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245" y="770"/>
              <a:ext cx="206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A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257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257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257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257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257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257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97" name="Rectangle 96"/>
            <p:cNvSpPr>
              <a:spLocks noChangeArrowheads="1"/>
            </p:cNvSpPr>
            <p:nvPr/>
          </p:nvSpPr>
          <p:spPr bwMode="auto">
            <a:xfrm>
              <a:off x="257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eaLnBrk="0" latinLnBrk="1"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98" name="Rectangle 97"/>
            <p:cNvSpPr>
              <a:spLocks noChangeArrowheads="1"/>
            </p:cNvSpPr>
            <p:nvPr/>
          </p:nvSpPr>
          <p:spPr bwMode="auto">
            <a:xfrm>
              <a:off x="257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499" y="770"/>
              <a:ext cx="206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B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511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511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511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511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04" name="Rectangle 103"/>
            <p:cNvSpPr>
              <a:spLocks noChangeArrowheads="1"/>
            </p:cNvSpPr>
            <p:nvPr/>
          </p:nvSpPr>
          <p:spPr bwMode="auto">
            <a:xfrm>
              <a:off x="511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05" name="Rectangle 104"/>
            <p:cNvSpPr>
              <a:spLocks noChangeArrowheads="1"/>
            </p:cNvSpPr>
            <p:nvPr/>
          </p:nvSpPr>
          <p:spPr bwMode="auto">
            <a:xfrm>
              <a:off x="511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06" name="Rectangle 105"/>
            <p:cNvSpPr>
              <a:spLocks noChangeArrowheads="1"/>
            </p:cNvSpPr>
            <p:nvPr/>
          </p:nvSpPr>
          <p:spPr bwMode="auto">
            <a:xfrm>
              <a:off x="511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07" name="Rectangle 106"/>
            <p:cNvSpPr>
              <a:spLocks noChangeArrowheads="1"/>
            </p:cNvSpPr>
            <p:nvPr/>
          </p:nvSpPr>
          <p:spPr bwMode="auto">
            <a:xfrm>
              <a:off x="511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8" name="Rectangle 107"/>
            <p:cNvSpPr>
              <a:spLocks noChangeArrowheads="1"/>
            </p:cNvSpPr>
            <p:nvPr/>
          </p:nvSpPr>
          <p:spPr bwMode="auto">
            <a:xfrm>
              <a:off x="742" y="770"/>
              <a:ext cx="242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CI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09" name="Rectangle 108"/>
            <p:cNvSpPr>
              <a:spLocks noChangeArrowheads="1"/>
            </p:cNvSpPr>
            <p:nvPr/>
          </p:nvSpPr>
          <p:spPr bwMode="auto">
            <a:xfrm>
              <a:off x="765" y="93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10" name="Rectangle 109"/>
            <p:cNvSpPr>
              <a:spLocks noChangeArrowheads="1"/>
            </p:cNvSpPr>
            <p:nvPr/>
          </p:nvSpPr>
          <p:spPr bwMode="auto">
            <a:xfrm>
              <a:off x="765" y="109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11" name="Rectangle 110"/>
            <p:cNvSpPr>
              <a:spLocks noChangeArrowheads="1"/>
            </p:cNvSpPr>
            <p:nvPr/>
          </p:nvSpPr>
          <p:spPr bwMode="auto">
            <a:xfrm>
              <a:off x="765" y="126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12" name="Rectangle 111"/>
            <p:cNvSpPr>
              <a:spLocks noChangeArrowheads="1"/>
            </p:cNvSpPr>
            <p:nvPr/>
          </p:nvSpPr>
          <p:spPr bwMode="auto">
            <a:xfrm>
              <a:off x="765" y="1423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13" name="Rectangle 112"/>
            <p:cNvSpPr>
              <a:spLocks noChangeArrowheads="1"/>
            </p:cNvSpPr>
            <p:nvPr/>
          </p:nvSpPr>
          <p:spPr bwMode="auto">
            <a:xfrm>
              <a:off x="765" y="1587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14" name="Rectangle 113"/>
            <p:cNvSpPr>
              <a:spLocks noChangeArrowheads="1"/>
            </p:cNvSpPr>
            <p:nvPr/>
          </p:nvSpPr>
          <p:spPr bwMode="auto">
            <a:xfrm>
              <a:off x="765" y="1750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15" name="Rectangle 114"/>
            <p:cNvSpPr>
              <a:spLocks noChangeArrowheads="1"/>
            </p:cNvSpPr>
            <p:nvPr/>
          </p:nvSpPr>
          <p:spPr bwMode="auto">
            <a:xfrm>
              <a:off x="765" y="1914"/>
              <a:ext cx="185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0</a:t>
              </a:r>
            </a:p>
            <a:p>
              <a:pPr hangingPunct="0"/>
              <a:endParaRPr lang="en-US" sz="2400" b="1" baseline="30000">
                <a:solidFill>
                  <a:srgbClr val="000000"/>
                </a:solidFill>
              </a:endParaRPr>
            </a:p>
          </p:txBody>
        </p:sp>
        <p:sp>
          <p:nvSpPr>
            <p:cNvPr id="116" name="Rectangle 115"/>
            <p:cNvSpPr>
              <a:spLocks noChangeArrowheads="1"/>
            </p:cNvSpPr>
            <p:nvPr/>
          </p:nvSpPr>
          <p:spPr bwMode="auto">
            <a:xfrm>
              <a:off x="765" y="2077"/>
              <a:ext cx="18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2400" b="1" baseline="30000">
                  <a:solidFill>
                    <a:srgbClr val="000000"/>
                  </a:solidFill>
                </a:rPr>
                <a:t>1</a:t>
              </a:r>
            </a:p>
          </p:txBody>
        </p:sp>
        <p:grpSp>
          <p:nvGrpSpPr>
            <p:cNvPr id="117" name="Group 116"/>
            <p:cNvGrpSpPr>
              <a:grpSpLocks/>
            </p:cNvGrpSpPr>
            <p:nvPr/>
          </p:nvGrpSpPr>
          <p:grpSpPr bwMode="auto">
            <a:xfrm>
              <a:off x="1101" y="770"/>
              <a:ext cx="306" cy="1517"/>
              <a:chOff x="1353" y="770"/>
              <a:chExt cx="306" cy="1517"/>
            </a:xfrm>
          </p:grpSpPr>
          <p:sp>
            <p:nvSpPr>
              <p:cNvPr id="130" name="Rectangle 129"/>
              <p:cNvSpPr>
                <a:spLocks noChangeArrowheads="1"/>
              </p:cNvSpPr>
              <p:nvPr/>
            </p:nvSpPr>
            <p:spPr bwMode="auto">
              <a:xfrm>
                <a:off x="1353" y="770"/>
                <a:ext cx="306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CO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31" name="Rectangle 130"/>
              <p:cNvSpPr>
                <a:spLocks noChangeArrowheads="1"/>
              </p:cNvSpPr>
              <p:nvPr/>
            </p:nvSpPr>
            <p:spPr bwMode="auto">
              <a:xfrm>
                <a:off x="1411" y="93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32" name="Rectangle 131"/>
              <p:cNvSpPr>
                <a:spLocks noChangeArrowheads="1"/>
              </p:cNvSpPr>
              <p:nvPr/>
            </p:nvSpPr>
            <p:spPr bwMode="auto">
              <a:xfrm>
                <a:off x="1411" y="109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33" name="Rectangle 132"/>
              <p:cNvSpPr>
                <a:spLocks noChangeArrowheads="1"/>
              </p:cNvSpPr>
              <p:nvPr/>
            </p:nvSpPr>
            <p:spPr bwMode="auto">
              <a:xfrm>
                <a:off x="1411" y="126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34" name="Rectangle 133"/>
              <p:cNvSpPr>
                <a:spLocks noChangeArrowheads="1"/>
              </p:cNvSpPr>
              <p:nvPr/>
            </p:nvSpPr>
            <p:spPr bwMode="auto">
              <a:xfrm>
                <a:off x="1411" y="142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35" name="Rectangle 134"/>
              <p:cNvSpPr>
                <a:spLocks noChangeArrowheads="1"/>
              </p:cNvSpPr>
              <p:nvPr/>
            </p:nvSpPr>
            <p:spPr bwMode="auto">
              <a:xfrm>
                <a:off x="1411" y="158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36" name="Rectangle 135"/>
              <p:cNvSpPr>
                <a:spLocks noChangeArrowheads="1"/>
              </p:cNvSpPr>
              <p:nvPr/>
            </p:nvSpPr>
            <p:spPr bwMode="auto">
              <a:xfrm>
                <a:off x="1411" y="175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37" name="Rectangle 136"/>
              <p:cNvSpPr>
                <a:spLocks noChangeArrowheads="1"/>
              </p:cNvSpPr>
              <p:nvPr/>
            </p:nvSpPr>
            <p:spPr bwMode="auto">
              <a:xfrm>
                <a:off x="1411" y="1914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38" name="Rectangle 137"/>
              <p:cNvSpPr>
                <a:spLocks noChangeArrowheads="1"/>
              </p:cNvSpPr>
              <p:nvPr/>
            </p:nvSpPr>
            <p:spPr bwMode="auto">
              <a:xfrm>
                <a:off x="1411" y="2077"/>
                <a:ext cx="185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sp>
          <p:nvSpPr>
            <p:cNvPr id="118" name="Line 49"/>
            <p:cNvSpPr>
              <a:spLocks noChangeShapeType="1"/>
            </p:cNvSpPr>
            <p:nvPr/>
          </p:nvSpPr>
          <p:spPr bwMode="auto">
            <a:xfrm>
              <a:off x="218" y="891"/>
              <a:ext cx="1454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grpSp>
          <p:nvGrpSpPr>
            <p:cNvPr id="119" name="Group 118"/>
            <p:cNvGrpSpPr>
              <a:grpSpLocks/>
            </p:cNvGrpSpPr>
            <p:nvPr/>
          </p:nvGrpSpPr>
          <p:grpSpPr bwMode="auto">
            <a:xfrm>
              <a:off x="1405" y="770"/>
              <a:ext cx="199" cy="1517"/>
              <a:chOff x="1081" y="770"/>
              <a:chExt cx="199" cy="1517"/>
            </a:xfrm>
          </p:grpSpPr>
          <p:sp>
            <p:nvSpPr>
              <p:cNvPr id="121" name="Rectangle 120"/>
              <p:cNvSpPr>
                <a:spLocks noChangeArrowheads="1"/>
              </p:cNvSpPr>
              <p:nvPr/>
            </p:nvSpPr>
            <p:spPr bwMode="auto">
              <a:xfrm>
                <a:off x="1081" y="770"/>
                <a:ext cx="199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S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2" name="Rectangle 121"/>
              <p:cNvSpPr>
                <a:spLocks noChangeArrowheads="1"/>
              </p:cNvSpPr>
              <p:nvPr/>
            </p:nvSpPr>
            <p:spPr bwMode="auto">
              <a:xfrm>
                <a:off x="1093" y="93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3" name="Rectangle 122"/>
              <p:cNvSpPr>
                <a:spLocks noChangeArrowheads="1"/>
              </p:cNvSpPr>
              <p:nvPr/>
            </p:nvSpPr>
            <p:spPr bwMode="auto">
              <a:xfrm>
                <a:off x="1093" y="109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" name="Rectangle 123"/>
              <p:cNvSpPr>
                <a:spLocks noChangeArrowheads="1"/>
              </p:cNvSpPr>
              <p:nvPr/>
            </p:nvSpPr>
            <p:spPr bwMode="auto">
              <a:xfrm>
                <a:off x="1093" y="126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5" name="Rectangle 124"/>
              <p:cNvSpPr>
                <a:spLocks noChangeArrowheads="1"/>
              </p:cNvSpPr>
              <p:nvPr/>
            </p:nvSpPr>
            <p:spPr bwMode="auto">
              <a:xfrm>
                <a:off x="1093" y="1423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6" name="Rectangle 125"/>
              <p:cNvSpPr>
                <a:spLocks noChangeArrowheads="1"/>
              </p:cNvSpPr>
              <p:nvPr/>
            </p:nvSpPr>
            <p:spPr bwMode="auto">
              <a:xfrm>
                <a:off x="1093" y="1587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7" name="Rectangle 126"/>
              <p:cNvSpPr>
                <a:spLocks noChangeArrowheads="1"/>
              </p:cNvSpPr>
              <p:nvPr/>
            </p:nvSpPr>
            <p:spPr bwMode="auto">
              <a:xfrm>
                <a:off x="1093" y="1750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8" name="Rectangle 127"/>
              <p:cNvSpPr>
                <a:spLocks noChangeArrowheads="1"/>
              </p:cNvSpPr>
              <p:nvPr/>
            </p:nvSpPr>
            <p:spPr bwMode="auto">
              <a:xfrm>
                <a:off x="1093" y="1914"/>
                <a:ext cx="185" cy="3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0</a:t>
                </a:r>
              </a:p>
              <a:p>
                <a:pPr hangingPunct="0"/>
                <a:endParaRPr lang="en-US" sz="2400" b="1" baseline="30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9" name="Rectangle 128"/>
              <p:cNvSpPr>
                <a:spLocks noChangeArrowheads="1"/>
              </p:cNvSpPr>
              <p:nvPr/>
            </p:nvSpPr>
            <p:spPr bwMode="auto">
              <a:xfrm>
                <a:off x="1093" y="2077"/>
                <a:ext cx="185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0" hangingPunct="0"/>
                <a:r>
                  <a:rPr lang="en-US" sz="2400" b="1" baseline="30000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sp>
          <p:nvSpPr>
            <p:cNvPr id="120" name="Line 50"/>
            <p:cNvSpPr>
              <a:spLocks noChangeShapeType="1"/>
            </p:cNvSpPr>
            <p:nvPr/>
          </p:nvSpPr>
          <p:spPr bwMode="auto">
            <a:xfrm>
              <a:off x="1043" y="770"/>
              <a:ext cx="0" cy="148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66465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-152400"/>
            <a:ext cx="8229600" cy="1143000"/>
          </a:xfrm>
          <a:noFill/>
        </p:spPr>
        <p:txBody>
          <a:bodyPr lIns="90472" tIns="44442" rIns="90472" bIns="44442" anchor="b"/>
          <a:lstStyle/>
          <a:p>
            <a:pPr eaLnBrk="1" hangingPunct="1"/>
            <a:r>
              <a:rPr lang="en-US"/>
              <a:t>Combinational vs. Sequential Logic</a:t>
            </a:r>
          </a:p>
        </p:txBody>
      </p:sp>
      <p:sp>
        <p:nvSpPr>
          <p:cNvPr id="27652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571625" y="3235325"/>
            <a:ext cx="5562600" cy="1436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 i="1">
                <a:latin typeface="Trebuchet MS" charset="0"/>
              </a:rPr>
              <a:t>Combinational logic</a:t>
            </a:r>
          </a:p>
          <a:p>
            <a:pPr eaLnBrk="0" hangingPunct="0">
              <a:lnSpc>
                <a:spcPct val="85000"/>
              </a:lnSpc>
            </a:pPr>
            <a:r>
              <a:rPr lang="en-US" b="1">
                <a:latin typeface="Trebuchet MS" charset="0"/>
              </a:rPr>
              <a:t>      </a:t>
            </a:r>
            <a:r>
              <a:rPr lang="en-US">
                <a:latin typeface="Trebuchet MS" charset="0"/>
              </a:rPr>
              <a:t>no feedback among inputs and outputs</a:t>
            </a:r>
          </a:p>
          <a:p>
            <a:pPr eaLnBrk="0" hangingPunct="0">
              <a:lnSpc>
                <a:spcPct val="85000"/>
              </a:lnSpc>
            </a:pPr>
            <a:r>
              <a:rPr lang="en-US">
                <a:latin typeface="Trebuchet MS" charset="0"/>
              </a:rPr>
              <a:t>      outputs are a pure function of the inputs</a:t>
            </a:r>
          </a:p>
          <a:p>
            <a:pPr eaLnBrk="0" hangingPunct="0">
              <a:lnSpc>
                <a:spcPct val="85000"/>
              </a:lnSpc>
            </a:pPr>
            <a:r>
              <a:rPr lang="en-US">
                <a:latin typeface="Trebuchet MS" charset="0"/>
              </a:rPr>
              <a:t>      e.g., seat belt light: </a:t>
            </a:r>
          </a:p>
          <a:p>
            <a:pPr eaLnBrk="0" hangingPunct="0">
              <a:lnSpc>
                <a:spcPct val="85000"/>
              </a:lnSpc>
            </a:pPr>
            <a:r>
              <a:rPr lang="en-US">
                <a:latin typeface="Trebuchet MS" charset="0"/>
              </a:rPr>
              <a:t>           (Dbelt, Pbelt, Passenger) mapped into (Light)</a:t>
            </a:r>
          </a:p>
          <a:p>
            <a:pPr eaLnBrk="0" latinLnBrk="1" hangingPunct="0">
              <a:lnSpc>
                <a:spcPct val="80000"/>
              </a:lnSpc>
            </a:pPr>
            <a:endParaRPr lang="en-US">
              <a:latin typeface="Trebuchet MS" charset="0"/>
            </a:endParaRPr>
          </a:p>
        </p:txBody>
      </p:sp>
      <p:sp>
        <p:nvSpPr>
          <p:cNvPr id="27653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213225" y="1127125"/>
            <a:ext cx="4213225" cy="984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>
                <a:latin typeface="Trebuchet MS" charset="0"/>
              </a:rPr>
              <a:t>Network implemented from logic gates.</a:t>
            </a:r>
          </a:p>
          <a:p>
            <a:pPr eaLnBrk="0" hangingPunct="0">
              <a:lnSpc>
                <a:spcPct val="85000"/>
              </a:lnSpc>
            </a:pPr>
            <a:r>
              <a:rPr lang="en-US">
                <a:latin typeface="Trebuchet MS" charset="0"/>
              </a:rPr>
              <a:t>The presence of feedback </a:t>
            </a:r>
          </a:p>
          <a:p>
            <a:pPr eaLnBrk="0" hangingPunct="0">
              <a:lnSpc>
                <a:spcPct val="85000"/>
              </a:lnSpc>
            </a:pPr>
            <a:r>
              <a:rPr lang="en-US">
                <a:latin typeface="Trebuchet MS" charset="0"/>
              </a:rPr>
              <a:t>distinguishes between </a:t>
            </a:r>
            <a:r>
              <a:rPr lang="en-US" b="1" i="1">
                <a:latin typeface="Trebuchet MS" charset="0"/>
              </a:rPr>
              <a:t>sequential</a:t>
            </a:r>
          </a:p>
          <a:p>
            <a:pPr eaLnBrk="0" hangingPunct="0">
              <a:lnSpc>
                <a:spcPct val="85000"/>
              </a:lnSpc>
            </a:pPr>
            <a:r>
              <a:rPr lang="en-US">
                <a:latin typeface="Trebuchet MS" charset="0"/>
              </a:rPr>
              <a:t>and </a:t>
            </a:r>
            <a:r>
              <a:rPr lang="en-US" b="1" i="1">
                <a:latin typeface="Trebuchet MS" charset="0"/>
              </a:rPr>
              <a:t>combinational </a:t>
            </a:r>
            <a:r>
              <a:rPr lang="en-US">
                <a:latin typeface="Trebuchet MS" charset="0"/>
              </a:rPr>
              <a:t>networks.</a:t>
            </a:r>
            <a:endParaRPr lang="en-US" b="1">
              <a:latin typeface="Trebuchet MS" charset="0"/>
            </a:endParaRPr>
          </a:p>
        </p:txBody>
      </p:sp>
      <p:grpSp>
        <p:nvGrpSpPr>
          <p:cNvPr id="2" name="Group 5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3060700" y="1476375"/>
            <a:ext cx="255588" cy="1060450"/>
            <a:chOff x="1928" y="1288"/>
            <a:chExt cx="161" cy="669"/>
          </a:xfrm>
        </p:grpSpPr>
        <p:sp>
          <p:nvSpPr>
            <p:cNvPr id="27701" name="Rectangle 6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1928" y="1288"/>
              <a:ext cx="161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27702" name="Rectangle 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1928" y="1448"/>
              <a:ext cx="161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27703" name="Rectangle 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1928" y="1592"/>
              <a:ext cx="161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</p:grpSp>
      <p:sp>
        <p:nvSpPr>
          <p:cNvPr id="27655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43113" y="1152525"/>
            <a:ext cx="1012825" cy="12065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6" name="Rectangle 1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206500" y="1127125"/>
            <a:ext cx="293688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rebuchet MS" charset="0"/>
              </a:rPr>
              <a:t>X</a:t>
            </a:r>
          </a:p>
          <a:p>
            <a:pPr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27657" name="Rectangle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358900" y="1198563"/>
            <a:ext cx="2603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200">
                <a:solidFill>
                  <a:srgbClr val="000000"/>
                </a:solidFill>
                <a:latin typeface="Trebuchet MS" charset="0"/>
              </a:rPr>
              <a:t>1</a:t>
            </a:r>
          </a:p>
          <a:p>
            <a:pPr hangingPunct="0"/>
            <a:endParaRPr lang="en-US" sz="120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27658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433513" y="1127125"/>
            <a:ext cx="180975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  <a:p>
            <a:pPr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27659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206500" y="1384300"/>
            <a:ext cx="293688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rebuchet MS" charset="0"/>
              </a:rPr>
              <a:t>X</a:t>
            </a:r>
          </a:p>
          <a:p>
            <a:pPr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27660" name="Rectangle 14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358900" y="1457325"/>
            <a:ext cx="2603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200">
                <a:solidFill>
                  <a:srgbClr val="000000"/>
                </a:solidFill>
                <a:latin typeface="Trebuchet MS" charset="0"/>
              </a:rPr>
              <a:t>2</a:t>
            </a:r>
          </a:p>
          <a:p>
            <a:pPr hangingPunct="0"/>
            <a:endParaRPr lang="en-US" sz="120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27661" name="Rectangle 1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433513" y="1355725"/>
            <a:ext cx="180975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  <a:p>
            <a:pPr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27662" name="Rectangle 1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204913" y="1609725"/>
            <a:ext cx="180975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  <a:p>
            <a:pPr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27663" name="Rectangle 1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204913" y="1838325"/>
            <a:ext cx="180975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  <a:p>
            <a:pPr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27664" name="Rectangle 1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206500" y="2036763"/>
            <a:ext cx="293688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rebuchet MS" charset="0"/>
              </a:rPr>
              <a:t>X</a:t>
            </a:r>
          </a:p>
          <a:p>
            <a:pPr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27665" name="Rectangle 19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358900" y="2111375"/>
            <a:ext cx="2635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200">
                <a:solidFill>
                  <a:srgbClr val="000000"/>
                </a:solidFill>
                <a:latin typeface="Trebuchet MS" charset="0"/>
              </a:rPr>
              <a:t>n</a:t>
            </a:r>
          </a:p>
          <a:p>
            <a:pPr hangingPunct="0"/>
            <a:endParaRPr lang="en-US" sz="120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27666" name="Rectangle 2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024063" y="1712913"/>
            <a:ext cx="180975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  <a:p>
            <a:pPr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</p:txBody>
      </p:sp>
      <p:grpSp>
        <p:nvGrpSpPr>
          <p:cNvPr id="3" name="Group 21"/>
          <p:cNvGrpSpPr>
            <a:grpSpLocks/>
          </p:cNvGrpSpPr>
          <p:nvPr>
            <p:custDataLst>
              <p:tags r:id="rId17"/>
            </p:custDataLst>
          </p:nvPr>
        </p:nvGrpSpPr>
        <p:grpSpPr bwMode="auto">
          <a:xfrm>
            <a:off x="2097088" y="1412875"/>
            <a:ext cx="944562" cy="823913"/>
            <a:chOff x="1321" y="1249"/>
            <a:chExt cx="505" cy="627"/>
          </a:xfrm>
        </p:grpSpPr>
        <p:sp>
          <p:nvSpPr>
            <p:cNvPr id="27699" name="Rectangle 2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1390" y="1249"/>
              <a:ext cx="413" cy="4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Logic</a:t>
              </a:r>
            </a:p>
            <a:p>
              <a:pPr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27700" name="Rectangle 23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1321" y="1436"/>
              <a:ext cx="505" cy="4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Network</a:t>
              </a:r>
            </a:p>
            <a:p>
              <a:pPr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</p:grpSp>
      <p:grpSp>
        <p:nvGrpSpPr>
          <p:cNvPr id="4" name="Group 24"/>
          <p:cNvGrpSpPr>
            <a:grpSpLocks/>
          </p:cNvGrpSpPr>
          <p:nvPr>
            <p:custDataLst>
              <p:tags r:id="rId18"/>
            </p:custDataLst>
          </p:nvPr>
        </p:nvGrpSpPr>
        <p:grpSpPr bwMode="auto">
          <a:xfrm>
            <a:off x="3492500" y="1146175"/>
            <a:ext cx="460375" cy="1516063"/>
            <a:chOff x="2200" y="1080"/>
            <a:chExt cx="290" cy="956"/>
          </a:xfrm>
        </p:grpSpPr>
        <p:sp>
          <p:nvSpPr>
            <p:cNvPr id="27689" name="Rectangle 25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2200" y="1080"/>
              <a:ext cx="18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Z</a:t>
              </a:r>
            </a:p>
            <a:p>
              <a:pPr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27690" name="Rectangle 26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2296" y="1126"/>
              <a:ext cx="16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1</a:t>
              </a:r>
            </a:p>
            <a:p>
              <a:pPr hangingPunct="0"/>
              <a:endParaRPr lang="en-US" sz="12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27691" name="Rectangle 27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344" y="1080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27692" name="Rectangle 28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2200" y="1224"/>
              <a:ext cx="184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Z</a:t>
              </a:r>
            </a:p>
            <a:p>
              <a:pPr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27693" name="Rectangle 29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296" y="1270"/>
              <a:ext cx="16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2</a:t>
              </a:r>
            </a:p>
            <a:p>
              <a:pPr hangingPunct="0"/>
              <a:endParaRPr lang="en-US" sz="12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27694" name="Rectangle 30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2344" y="1224"/>
              <a:ext cx="114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27695" name="Rectangle 31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2200" y="1384"/>
              <a:ext cx="114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27696" name="Rectangle 32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2200" y="1528"/>
              <a:ext cx="114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27697" name="Rectangle 33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2200" y="1672"/>
              <a:ext cx="18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Z</a:t>
              </a:r>
            </a:p>
            <a:p>
              <a:pPr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27698" name="Rectangle 34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296" y="1718"/>
              <a:ext cx="19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m</a:t>
              </a:r>
            </a:p>
            <a:p>
              <a:pPr hangingPunct="0"/>
              <a:endParaRPr lang="en-US" sz="1200">
                <a:solidFill>
                  <a:srgbClr val="000000"/>
                </a:solidFill>
                <a:latin typeface="Trebuchet MS" charset="0"/>
              </a:endParaRPr>
            </a:p>
          </p:txBody>
        </p:sp>
      </p:grpSp>
      <p:sp>
        <p:nvSpPr>
          <p:cNvPr id="27669" name="Freeform 35"/>
          <p:cNvSpPr>
            <a:spLocks/>
          </p:cNvSpPr>
          <p:nvPr>
            <p:custDataLst>
              <p:tags r:id="rId19"/>
            </p:custDataLst>
          </p:nvPr>
        </p:nvSpPr>
        <p:spPr bwMode="auto">
          <a:xfrm>
            <a:off x="1111250" y="2209800"/>
            <a:ext cx="2119313" cy="398463"/>
          </a:xfrm>
          <a:custGeom>
            <a:avLst/>
            <a:gdLst>
              <a:gd name="T0" fmla="*/ 1280 w 1281"/>
              <a:gd name="T1" fmla="*/ 16 h 257"/>
              <a:gd name="T2" fmla="*/ 1280 w 1281"/>
              <a:gd name="T3" fmla="*/ 256 h 257"/>
              <a:gd name="T4" fmla="*/ 0 w 1281"/>
              <a:gd name="T5" fmla="*/ 256 h 257"/>
              <a:gd name="T6" fmla="*/ 0 w 1281"/>
              <a:gd name="T7" fmla="*/ 0 h 257"/>
              <a:gd name="T8" fmla="*/ 16 w 1281"/>
              <a:gd name="T9" fmla="*/ 0 h 257"/>
              <a:gd name="T10" fmla="*/ 96 w 1281"/>
              <a:gd name="T11" fmla="*/ 0 h 25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81"/>
              <a:gd name="T19" fmla="*/ 0 h 257"/>
              <a:gd name="T20" fmla="*/ 1281 w 1281"/>
              <a:gd name="T21" fmla="*/ 257 h 25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81" h="257">
                <a:moveTo>
                  <a:pt x="1280" y="16"/>
                </a:moveTo>
                <a:lnTo>
                  <a:pt x="1280" y="256"/>
                </a:lnTo>
                <a:lnTo>
                  <a:pt x="0" y="256"/>
                </a:lnTo>
                <a:lnTo>
                  <a:pt x="0" y="0"/>
                </a:lnTo>
                <a:lnTo>
                  <a:pt x="16" y="0"/>
                </a:lnTo>
                <a:lnTo>
                  <a:pt x="96" y="0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36"/>
          <p:cNvGrpSpPr>
            <a:grpSpLocks/>
          </p:cNvGrpSpPr>
          <p:nvPr>
            <p:custDataLst>
              <p:tags r:id="rId20"/>
            </p:custDataLst>
          </p:nvPr>
        </p:nvGrpSpPr>
        <p:grpSpPr bwMode="auto">
          <a:xfrm>
            <a:off x="1485900" y="1476375"/>
            <a:ext cx="255588" cy="1060450"/>
            <a:chOff x="936" y="1288"/>
            <a:chExt cx="161" cy="669"/>
          </a:xfrm>
        </p:grpSpPr>
        <p:sp>
          <p:nvSpPr>
            <p:cNvPr id="27686" name="Rectangle 37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936" y="1288"/>
              <a:ext cx="161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27687" name="Rectangle 38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936" y="1448"/>
              <a:ext cx="161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27688" name="Rectangle 39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936" y="1592"/>
              <a:ext cx="161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</p:grpSp>
      <p:sp>
        <p:nvSpPr>
          <p:cNvPr id="27671" name="Rectangle 40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2984500" y="4714875"/>
            <a:ext cx="1270000" cy="1228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72" tIns="44442" rIns="90472" bIns="44442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>
                <a:latin typeface="Trebuchet MS" charset="0"/>
              </a:rPr>
              <a:t>Logic</a:t>
            </a:r>
            <a:br>
              <a:rPr lang="en-US" sz="2400">
                <a:latin typeface="Trebuchet MS" charset="0"/>
              </a:rPr>
            </a:br>
            <a:r>
              <a:rPr lang="en-US" sz="2400">
                <a:latin typeface="Trebuchet MS" charset="0"/>
              </a:rPr>
              <a:t>Circuit</a:t>
            </a:r>
          </a:p>
        </p:txBody>
      </p:sp>
      <p:sp>
        <p:nvSpPr>
          <p:cNvPr id="27672" name="Rectangle 4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031875" y="4721225"/>
            <a:ext cx="17145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>
                <a:latin typeface="Trebuchet MS" charset="0"/>
              </a:rPr>
              <a:t>Driver_belt</a:t>
            </a:r>
          </a:p>
        </p:txBody>
      </p:sp>
      <p:sp>
        <p:nvSpPr>
          <p:cNvPr id="27673" name="Rectangle 42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11175" y="5089525"/>
            <a:ext cx="22352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>
                <a:latin typeface="Trebuchet MS" charset="0"/>
              </a:rPr>
              <a:t>Passenger_belt</a:t>
            </a:r>
          </a:p>
        </p:txBody>
      </p:sp>
      <p:sp>
        <p:nvSpPr>
          <p:cNvPr id="27674" name="Rectangle 43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223963" y="5502275"/>
            <a:ext cx="15287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>
                <a:latin typeface="Trebuchet MS" charset="0"/>
              </a:rPr>
              <a:t>Passenger</a:t>
            </a:r>
          </a:p>
        </p:txBody>
      </p:sp>
      <p:sp>
        <p:nvSpPr>
          <p:cNvPr id="27675" name="Rectangle 44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616450" y="4975225"/>
            <a:ext cx="218916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>
                <a:latin typeface="Trebuchet MS" charset="0"/>
              </a:rPr>
              <a:t>Seat Belt Light</a:t>
            </a:r>
          </a:p>
        </p:txBody>
      </p:sp>
      <p:sp>
        <p:nvSpPr>
          <p:cNvPr id="27676" name="Line 45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H="1">
            <a:off x="2689225" y="4949825"/>
            <a:ext cx="295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77" name="Line 46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 flipH="1">
            <a:off x="2686050" y="5314950"/>
            <a:ext cx="295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78" name="Line 47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 flipH="1">
            <a:off x="2682875" y="5734050"/>
            <a:ext cx="295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79" name="Line 48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H="1">
            <a:off x="4254500" y="5211763"/>
            <a:ext cx="415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80" name="Line 49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1590675" y="1325563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81" name="Line 50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1590675" y="1563688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82" name="Line 51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1590675" y="2212975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83" name="Line 52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3067050" y="1316038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84" name="Line 53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3067050" y="1554163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85" name="Line 54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3067050" y="22225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-152400"/>
            <a:ext cx="8229600" cy="1143000"/>
          </a:xfrm>
          <a:noFill/>
        </p:spPr>
        <p:txBody>
          <a:bodyPr lIns="90472" tIns="44442" rIns="90472" bIns="44442" anchor="b"/>
          <a:lstStyle/>
          <a:p>
            <a:pPr eaLnBrk="1" hangingPunct="1"/>
            <a:r>
              <a:rPr lang="en-US"/>
              <a:t>Circuit Timing Behavior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990600"/>
            <a:ext cx="8229600" cy="5135563"/>
          </a:xfrm>
          <a:noFill/>
        </p:spPr>
        <p:txBody>
          <a:bodyPr lIns="90472" tIns="44442" rIns="90472" bIns="44442"/>
          <a:lstStyle/>
          <a:p>
            <a:pPr eaLnBrk="1" hangingPunct="1"/>
            <a:r>
              <a:rPr lang="en-US" dirty="0"/>
              <a:t>Simple model:  gates react after fixed delay</a:t>
            </a:r>
          </a:p>
        </p:txBody>
      </p:sp>
      <p:sp>
        <p:nvSpPr>
          <p:cNvPr id="29701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869950" y="2994025"/>
            <a:ext cx="401638" cy="3082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>
                <a:latin typeface="Times New Roman" charset="0"/>
              </a:rPr>
              <a:t>A</a:t>
            </a:r>
          </a:p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>
                <a:latin typeface="Times New Roman" charset="0"/>
              </a:rPr>
              <a:t>B</a:t>
            </a:r>
          </a:p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>
                <a:latin typeface="Times New Roman" charset="0"/>
              </a:rPr>
              <a:t>C</a:t>
            </a:r>
          </a:p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>
                <a:latin typeface="Times New Roman" charset="0"/>
              </a:rPr>
              <a:t>D</a:t>
            </a:r>
          </a:p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>
                <a:latin typeface="Times New Roman" charset="0"/>
              </a:rPr>
              <a:t>E</a:t>
            </a:r>
          </a:p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>
                <a:latin typeface="Times New Roman" charset="0"/>
              </a:rPr>
              <a:t>F</a:t>
            </a:r>
          </a:p>
        </p:txBody>
      </p:sp>
      <p:sp>
        <p:nvSpPr>
          <p:cNvPr id="29702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H="1" flipV="1">
            <a:off x="1427163" y="3309938"/>
            <a:ext cx="1914525" cy="9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3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H="1">
            <a:off x="1401763" y="3606800"/>
            <a:ext cx="714057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4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H="1">
            <a:off x="1401763" y="4338638"/>
            <a:ext cx="714057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5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H="1">
            <a:off x="3292475" y="3081338"/>
            <a:ext cx="5207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6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3313113" y="3078163"/>
            <a:ext cx="6350" cy="2524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7" name="Rectangl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587500" y="2976563"/>
            <a:ext cx="2952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Times New Roman" charset="0"/>
              </a:rPr>
              <a:t>0</a:t>
            </a:r>
          </a:p>
        </p:txBody>
      </p:sp>
      <p:sp>
        <p:nvSpPr>
          <p:cNvPr id="29708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587500" y="3552825"/>
            <a:ext cx="2952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Times New Roman" charset="0"/>
              </a:rPr>
              <a:t>1</a:t>
            </a:r>
          </a:p>
        </p:txBody>
      </p:sp>
      <p:sp>
        <p:nvSpPr>
          <p:cNvPr id="29709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587500" y="4003675"/>
            <a:ext cx="2952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Times New Roman" charset="0"/>
              </a:rPr>
              <a:t>0</a:t>
            </a:r>
          </a:p>
        </p:txBody>
      </p:sp>
      <p:sp>
        <p:nvSpPr>
          <p:cNvPr id="29710" name="Rectangle 1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490913" y="3027363"/>
            <a:ext cx="2952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Times New Roman" charset="0"/>
              </a:rPr>
              <a:t>1</a:t>
            </a:r>
          </a:p>
        </p:txBody>
      </p:sp>
      <p:grpSp>
        <p:nvGrpSpPr>
          <p:cNvPr id="2" name="Group 14"/>
          <p:cNvGrpSpPr>
            <a:grpSpLocks/>
          </p:cNvGrpSpPr>
          <p:nvPr>
            <p:custDataLst>
              <p:tags r:id="rId13"/>
            </p:custDataLst>
          </p:nvPr>
        </p:nvGrpSpPr>
        <p:grpSpPr bwMode="auto">
          <a:xfrm>
            <a:off x="2873375" y="1625600"/>
            <a:ext cx="3144838" cy="889000"/>
            <a:chOff x="1849" y="1119"/>
            <a:chExt cx="1982" cy="561"/>
          </a:xfrm>
        </p:grpSpPr>
        <p:sp>
          <p:nvSpPr>
            <p:cNvPr id="29726" name="Arc 15"/>
            <p:cNvSpPr>
              <a:spLocks/>
            </p:cNvSpPr>
            <p:nvPr>
              <p:custDataLst>
                <p:tags r:id="rId27"/>
              </p:custDataLst>
            </p:nvPr>
          </p:nvSpPr>
          <p:spPr bwMode="auto">
            <a:xfrm>
              <a:off x="2402" y="1232"/>
              <a:ext cx="134" cy="156"/>
            </a:xfrm>
            <a:custGeom>
              <a:avLst/>
              <a:gdLst>
                <a:gd name="T0" fmla="*/ 0 w 21600"/>
                <a:gd name="T1" fmla="*/ 0 h 21600"/>
                <a:gd name="T2" fmla="*/ 134 w 21600"/>
                <a:gd name="T3" fmla="*/ 156 h 21600"/>
                <a:gd name="T4" fmla="*/ 0 w 21600"/>
                <a:gd name="T5" fmla="*/ 156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27" name="Arc 16"/>
            <p:cNvSpPr>
              <a:spLocks/>
            </p:cNvSpPr>
            <p:nvPr>
              <p:custDataLst>
                <p:tags r:id="rId28"/>
              </p:custDataLst>
            </p:nvPr>
          </p:nvSpPr>
          <p:spPr bwMode="auto">
            <a:xfrm rot="10800000">
              <a:off x="2400" y="1389"/>
              <a:ext cx="134" cy="152"/>
            </a:xfrm>
            <a:custGeom>
              <a:avLst/>
              <a:gdLst>
                <a:gd name="T0" fmla="*/ 0 w 21600"/>
                <a:gd name="T1" fmla="*/ 152 h 21599"/>
                <a:gd name="T2" fmla="*/ 133 w 21600"/>
                <a:gd name="T3" fmla="*/ 0 h 21599"/>
                <a:gd name="T4" fmla="*/ 134 w 21600"/>
                <a:gd name="T5" fmla="*/ 152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-1" y="21598"/>
                  </a:moveTo>
                  <a:cubicBezTo>
                    <a:pt x="-1" y="9732"/>
                    <a:pt x="9572" y="88"/>
                    <a:pt x="21438" y="-1"/>
                  </a:cubicBezTo>
                </a:path>
                <a:path w="21600" h="21599" stroke="0" extrusionOk="0">
                  <a:moveTo>
                    <a:pt x="-1" y="21598"/>
                  </a:moveTo>
                  <a:cubicBezTo>
                    <a:pt x="-1" y="9732"/>
                    <a:pt x="9572" y="88"/>
                    <a:pt x="21438" y="-1"/>
                  </a:cubicBezTo>
                  <a:lnTo>
                    <a:pt x="21600" y="21599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28" name="Freeform 17"/>
            <p:cNvSpPr>
              <a:spLocks/>
            </p:cNvSpPr>
            <p:nvPr>
              <p:custDataLst>
                <p:tags r:id="rId29"/>
              </p:custDataLst>
            </p:nvPr>
          </p:nvSpPr>
          <p:spPr bwMode="auto">
            <a:xfrm>
              <a:off x="2212" y="1232"/>
              <a:ext cx="197" cy="309"/>
            </a:xfrm>
            <a:custGeom>
              <a:avLst/>
              <a:gdLst>
                <a:gd name="T0" fmla="*/ 184 w 197"/>
                <a:gd name="T1" fmla="*/ 0 h 309"/>
                <a:gd name="T2" fmla="*/ 184 w 197"/>
                <a:gd name="T3" fmla="*/ 0 h 309"/>
                <a:gd name="T4" fmla="*/ 0 w 197"/>
                <a:gd name="T5" fmla="*/ 0 h 309"/>
                <a:gd name="T6" fmla="*/ 0 w 197"/>
                <a:gd name="T7" fmla="*/ 308 h 309"/>
                <a:gd name="T8" fmla="*/ 196 w 197"/>
                <a:gd name="T9" fmla="*/ 308 h 3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7"/>
                <a:gd name="T16" fmla="*/ 0 h 309"/>
                <a:gd name="T17" fmla="*/ 197 w 197"/>
                <a:gd name="T18" fmla="*/ 309 h 30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7" h="309">
                  <a:moveTo>
                    <a:pt x="184" y="0"/>
                  </a:moveTo>
                  <a:lnTo>
                    <a:pt x="184" y="0"/>
                  </a:lnTo>
                  <a:lnTo>
                    <a:pt x="0" y="0"/>
                  </a:lnTo>
                  <a:lnTo>
                    <a:pt x="0" y="308"/>
                  </a:lnTo>
                  <a:lnTo>
                    <a:pt x="196" y="308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29" name="Line 18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084" y="1308"/>
              <a:ext cx="1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0" name="Line 19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084" y="1464"/>
              <a:ext cx="1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1" name="Line 20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713" y="1542"/>
              <a:ext cx="11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2" name="Arc 21"/>
            <p:cNvSpPr>
              <a:spLocks/>
            </p:cNvSpPr>
            <p:nvPr>
              <p:custDataLst>
                <p:tags r:id="rId33"/>
              </p:custDataLst>
            </p:nvPr>
          </p:nvSpPr>
          <p:spPr bwMode="auto">
            <a:xfrm>
              <a:off x="2862" y="1305"/>
              <a:ext cx="208" cy="161"/>
            </a:xfrm>
            <a:custGeom>
              <a:avLst/>
              <a:gdLst>
                <a:gd name="T0" fmla="*/ 0 w 21600"/>
                <a:gd name="T1" fmla="*/ 0 h 21600"/>
                <a:gd name="T2" fmla="*/ 208 w 21600"/>
                <a:gd name="T3" fmla="*/ 161 h 21600"/>
                <a:gd name="T4" fmla="*/ 0 w 21600"/>
                <a:gd name="T5" fmla="*/ 16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3" name="Arc 22"/>
            <p:cNvSpPr>
              <a:spLocks/>
            </p:cNvSpPr>
            <p:nvPr>
              <p:custDataLst>
                <p:tags r:id="rId34"/>
              </p:custDataLst>
            </p:nvPr>
          </p:nvSpPr>
          <p:spPr bwMode="auto">
            <a:xfrm>
              <a:off x="2776" y="1308"/>
              <a:ext cx="66" cy="158"/>
            </a:xfrm>
            <a:custGeom>
              <a:avLst/>
              <a:gdLst>
                <a:gd name="T0" fmla="*/ 0 w 21600"/>
                <a:gd name="T1" fmla="*/ 0 h 21600"/>
                <a:gd name="T2" fmla="*/ 66 w 21600"/>
                <a:gd name="T3" fmla="*/ 158 h 21600"/>
                <a:gd name="T4" fmla="*/ 0 w 21600"/>
                <a:gd name="T5" fmla="*/ 158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4" name="Arc 23"/>
            <p:cNvSpPr>
              <a:spLocks/>
            </p:cNvSpPr>
            <p:nvPr>
              <p:custDataLst>
                <p:tags r:id="rId35"/>
              </p:custDataLst>
            </p:nvPr>
          </p:nvSpPr>
          <p:spPr bwMode="auto">
            <a:xfrm rot="10800000">
              <a:off x="2773" y="1464"/>
              <a:ext cx="67" cy="158"/>
            </a:xfrm>
            <a:custGeom>
              <a:avLst/>
              <a:gdLst>
                <a:gd name="T0" fmla="*/ 0 w 21600"/>
                <a:gd name="T1" fmla="*/ 158 h 21598"/>
                <a:gd name="T2" fmla="*/ 66 w 21600"/>
                <a:gd name="T3" fmla="*/ 0 h 21598"/>
                <a:gd name="T4" fmla="*/ 67 w 21600"/>
                <a:gd name="T5" fmla="*/ 158 h 2159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8"/>
                <a:gd name="T11" fmla="*/ 21600 w 21600"/>
                <a:gd name="T12" fmla="*/ 21598 h 215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8" fill="none" extrusionOk="0">
                  <a:moveTo>
                    <a:pt x="-1" y="21597"/>
                  </a:moveTo>
                  <a:cubicBezTo>
                    <a:pt x="-1" y="9782"/>
                    <a:pt x="9493" y="159"/>
                    <a:pt x="21307" y="-1"/>
                  </a:cubicBezTo>
                </a:path>
                <a:path w="21600" h="21598" stroke="0" extrusionOk="0">
                  <a:moveTo>
                    <a:pt x="-1" y="21597"/>
                  </a:moveTo>
                  <a:cubicBezTo>
                    <a:pt x="-1" y="9782"/>
                    <a:pt x="9493" y="159"/>
                    <a:pt x="21307" y="-1"/>
                  </a:cubicBezTo>
                  <a:lnTo>
                    <a:pt x="21600" y="21598"/>
                  </a:lnTo>
                  <a:close/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5" name="Arc 24"/>
            <p:cNvSpPr>
              <a:spLocks/>
            </p:cNvSpPr>
            <p:nvPr>
              <p:custDataLst>
                <p:tags r:id="rId36"/>
              </p:custDataLst>
            </p:nvPr>
          </p:nvSpPr>
          <p:spPr bwMode="auto">
            <a:xfrm rot="10800000">
              <a:off x="2854" y="1465"/>
              <a:ext cx="214" cy="163"/>
            </a:xfrm>
            <a:custGeom>
              <a:avLst/>
              <a:gdLst>
                <a:gd name="T0" fmla="*/ 0 w 21600"/>
                <a:gd name="T1" fmla="*/ 163 h 21600"/>
                <a:gd name="T2" fmla="*/ 213 w 21600"/>
                <a:gd name="T3" fmla="*/ 0 h 21600"/>
                <a:gd name="T4" fmla="*/ 214 w 21600"/>
                <a:gd name="T5" fmla="*/ 163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21599"/>
                  </a:moveTo>
                  <a:cubicBezTo>
                    <a:pt x="-1" y="9706"/>
                    <a:pt x="9614" y="50"/>
                    <a:pt x="21508" y="0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706"/>
                    <a:pt x="9614" y="50"/>
                    <a:pt x="21508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6" name="Line 25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 flipH="1">
              <a:off x="2767" y="1304"/>
              <a:ext cx="1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7" name="Line 26"/>
            <p:cNvSpPr>
              <a:spLocks noChangeShapeType="1"/>
            </p:cNvSpPr>
            <p:nvPr>
              <p:custDataLst>
                <p:tags r:id="rId38"/>
              </p:custDataLst>
            </p:nvPr>
          </p:nvSpPr>
          <p:spPr bwMode="auto">
            <a:xfrm flipH="1">
              <a:off x="2764" y="1628"/>
              <a:ext cx="1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8" name="Oval 27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3494" y="1440"/>
              <a:ext cx="48" cy="4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9" name="Freeform 28"/>
            <p:cNvSpPr>
              <a:spLocks/>
            </p:cNvSpPr>
            <p:nvPr>
              <p:custDataLst>
                <p:tags r:id="rId40"/>
              </p:custDataLst>
            </p:nvPr>
          </p:nvSpPr>
          <p:spPr bwMode="auto">
            <a:xfrm>
              <a:off x="3296" y="1340"/>
              <a:ext cx="193" cy="257"/>
            </a:xfrm>
            <a:custGeom>
              <a:avLst/>
              <a:gdLst>
                <a:gd name="T0" fmla="*/ 192 w 193"/>
                <a:gd name="T1" fmla="*/ 124 h 257"/>
                <a:gd name="T2" fmla="*/ 0 w 193"/>
                <a:gd name="T3" fmla="*/ 0 h 257"/>
                <a:gd name="T4" fmla="*/ 0 w 193"/>
                <a:gd name="T5" fmla="*/ 256 h 257"/>
                <a:gd name="T6" fmla="*/ 192 w 193"/>
                <a:gd name="T7" fmla="*/ 124 h 2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3"/>
                <a:gd name="T13" fmla="*/ 0 h 257"/>
                <a:gd name="T14" fmla="*/ 193 w 193"/>
                <a:gd name="T15" fmla="*/ 257 h 2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3" h="257">
                  <a:moveTo>
                    <a:pt x="192" y="124"/>
                  </a:moveTo>
                  <a:lnTo>
                    <a:pt x="0" y="0"/>
                  </a:lnTo>
                  <a:lnTo>
                    <a:pt x="0" y="256"/>
                  </a:lnTo>
                  <a:lnTo>
                    <a:pt x="192" y="124"/>
                  </a:lnTo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40" name="Line 29"/>
            <p:cNvSpPr>
              <a:spLocks noChangeShapeType="1"/>
            </p:cNvSpPr>
            <p:nvPr>
              <p:custDataLst>
                <p:tags r:id="rId41"/>
              </p:custDataLst>
            </p:nvPr>
          </p:nvSpPr>
          <p:spPr bwMode="auto">
            <a:xfrm>
              <a:off x="3548" y="1463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41" name="Rectangle 30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1849" y="1119"/>
              <a:ext cx="253" cy="2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29742" name="Rectangle 31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862" y="1315"/>
              <a:ext cx="242" cy="2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29743" name="Rectangle 32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2505" y="1393"/>
              <a:ext cx="242" cy="2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C</a:t>
              </a:r>
            </a:p>
          </p:txBody>
        </p:sp>
        <p:sp>
          <p:nvSpPr>
            <p:cNvPr id="29744" name="Rectangle 33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2519" y="1129"/>
              <a:ext cx="253" cy="2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D</a:t>
              </a:r>
            </a:p>
          </p:txBody>
        </p:sp>
        <p:sp>
          <p:nvSpPr>
            <p:cNvPr id="29745" name="Rectangle 34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3058" y="1208"/>
              <a:ext cx="231" cy="2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E</a:t>
              </a:r>
            </a:p>
          </p:txBody>
        </p:sp>
        <p:sp>
          <p:nvSpPr>
            <p:cNvPr id="29746" name="Rectangle 35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3610" y="1325"/>
              <a:ext cx="221" cy="2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F</a:t>
              </a:r>
            </a:p>
          </p:txBody>
        </p:sp>
        <p:sp>
          <p:nvSpPr>
            <p:cNvPr id="29747" name="Line 36"/>
            <p:cNvSpPr>
              <a:spLocks noChangeShapeType="1"/>
            </p:cNvSpPr>
            <p:nvPr>
              <p:custDataLst>
                <p:tags r:id="rId48"/>
              </p:custDataLst>
            </p:nvPr>
          </p:nvSpPr>
          <p:spPr bwMode="auto">
            <a:xfrm>
              <a:off x="3072" y="1464"/>
              <a:ext cx="22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48" name="Line 37"/>
            <p:cNvSpPr>
              <a:spLocks noChangeShapeType="1"/>
            </p:cNvSpPr>
            <p:nvPr>
              <p:custDataLst>
                <p:tags r:id="rId49"/>
              </p:custDataLst>
            </p:nvPr>
          </p:nvSpPr>
          <p:spPr bwMode="auto">
            <a:xfrm>
              <a:off x="2526" y="1392"/>
              <a:ext cx="3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38"/>
          <p:cNvGrpSpPr>
            <a:grpSpLocks/>
          </p:cNvGrpSpPr>
          <p:nvPr>
            <p:custDataLst>
              <p:tags r:id="rId14"/>
            </p:custDataLst>
          </p:nvPr>
        </p:nvGrpSpPr>
        <p:grpSpPr bwMode="auto">
          <a:xfrm>
            <a:off x="1404938" y="2900363"/>
            <a:ext cx="6975475" cy="3194050"/>
            <a:chOff x="924" y="2146"/>
            <a:chExt cx="4394" cy="2012"/>
          </a:xfrm>
        </p:grpSpPr>
        <p:grpSp>
          <p:nvGrpSpPr>
            <p:cNvPr id="4" name="Group 39"/>
            <p:cNvGrpSpPr>
              <a:grpSpLocks/>
            </p:cNvGrpSpPr>
            <p:nvPr/>
          </p:nvGrpSpPr>
          <p:grpSpPr bwMode="auto">
            <a:xfrm>
              <a:off x="1331" y="2146"/>
              <a:ext cx="3987" cy="2012"/>
              <a:chOff x="1331" y="2146"/>
              <a:chExt cx="3987" cy="2012"/>
            </a:xfrm>
          </p:grpSpPr>
          <p:sp>
            <p:nvSpPr>
              <p:cNvPr id="29715" name="Line 40"/>
              <p:cNvSpPr>
                <a:spLocks noChangeShapeType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1331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16" name="Line 41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1731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17" name="Line 42"/>
              <p:cNvSpPr>
                <a:spLocks noChangeShapeType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2129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18" name="Line 43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2531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19" name="Line 44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2929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20" name="Line 45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3329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21" name="Line 46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3727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22" name="Line 47"/>
              <p:cNvSpPr>
                <a:spLocks noChangeShapeType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122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23" name="Line 48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520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24" name="Line 49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920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25" name="Line 50"/>
              <p:cNvSpPr>
                <a:spLocks noChangeShapeType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5318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9714" name="Line 51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924" y="2160"/>
              <a:ext cx="0" cy="19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-152400"/>
            <a:ext cx="8229600" cy="1143000"/>
          </a:xfrm>
          <a:noFill/>
        </p:spPr>
        <p:txBody>
          <a:bodyPr lIns="90472" tIns="44442" rIns="90472" bIns="44442" anchor="b"/>
          <a:lstStyle/>
          <a:p>
            <a:pPr eaLnBrk="1" hangingPunct="1"/>
            <a:r>
              <a:rPr lang="en-US"/>
              <a:t>Circuit Timing Behavior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990600"/>
            <a:ext cx="8229600" cy="5135563"/>
          </a:xfrm>
          <a:noFill/>
        </p:spPr>
        <p:txBody>
          <a:bodyPr lIns="90472" tIns="44442" rIns="90472" bIns="44442"/>
          <a:lstStyle/>
          <a:p>
            <a:pPr eaLnBrk="1" hangingPunct="1"/>
            <a:r>
              <a:rPr lang="en-US" dirty="0"/>
              <a:t>Simple model:  gates react after fixed delay</a:t>
            </a:r>
          </a:p>
        </p:txBody>
      </p:sp>
      <p:sp>
        <p:nvSpPr>
          <p:cNvPr id="29701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869950" y="2994025"/>
            <a:ext cx="401638" cy="3082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>
                <a:latin typeface="Times New Roman" charset="0"/>
              </a:rPr>
              <a:t>A</a:t>
            </a:r>
          </a:p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>
                <a:latin typeface="Times New Roman" charset="0"/>
              </a:rPr>
              <a:t>B</a:t>
            </a:r>
          </a:p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>
                <a:latin typeface="Times New Roman" charset="0"/>
              </a:rPr>
              <a:t>C</a:t>
            </a:r>
          </a:p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>
                <a:latin typeface="Times New Roman" charset="0"/>
              </a:rPr>
              <a:t>D</a:t>
            </a:r>
          </a:p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>
                <a:latin typeface="Times New Roman" charset="0"/>
              </a:rPr>
              <a:t>E</a:t>
            </a:r>
          </a:p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>
                <a:latin typeface="Times New Roman" charset="0"/>
              </a:rPr>
              <a:t>F</a:t>
            </a:r>
          </a:p>
        </p:txBody>
      </p:sp>
      <p:sp>
        <p:nvSpPr>
          <p:cNvPr id="29702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H="1" flipV="1">
            <a:off x="1427163" y="3309938"/>
            <a:ext cx="1914525" cy="9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3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H="1">
            <a:off x="1401763" y="3606800"/>
            <a:ext cx="714057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4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H="1">
            <a:off x="1401763" y="4338638"/>
            <a:ext cx="714057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5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H="1">
            <a:off x="3292475" y="3081338"/>
            <a:ext cx="5207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6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3313113" y="3078163"/>
            <a:ext cx="6350" cy="2524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7" name="Rectangl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587500" y="2976563"/>
            <a:ext cx="2952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Times New Roman" charset="0"/>
              </a:rPr>
              <a:t>0</a:t>
            </a:r>
          </a:p>
        </p:txBody>
      </p:sp>
      <p:sp>
        <p:nvSpPr>
          <p:cNvPr id="29708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587500" y="3552825"/>
            <a:ext cx="2952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Times New Roman" charset="0"/>
              </a:rPr>
              <a:t>1</a:t>
            </a:r>
          </a:p>
        </p:txBody>
      </p:sp>
      <p:sp>
        <p:nvSpPr>
          <p:cNvPr id="29709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587500" y="4003675"/>
            <a:ext cx="2952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Times New Roman" charset="0"/>
              </a:rPr>
              <a:t>0</a:t>
            </a:r>
          </a:p>
        </p:txBody>
      </p:sp>
      <p:sp>
        <p:nvSpPr>
          <p:cNvPr id="29710" name="Rectangle 1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490913" y="3027363"/>
            <a:ext cx="2952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Times New Roman" charset="0"/>
              </a:rPr>
              <a:t>1</a:t>
            </a:r>
          </a:p>
        </p:txBody>
      </p:sp>
      <p:grpSp>
        <p:nvGrpSpPr>
          <p:cNvPr id="2" name="Group 14"/>
          <p:cNvGrpSpPr>
            <a:grpSpLocks/>
          </p:cNvGrpSpPr>
          <p:nvPr>
            <p:custDataLst>
              <p:tags r:id="rId13"/>
            </p:custDataLst>
          </p:nvPr>
        </p:nvGrpSpPr>
        <p:grpSpPr bwMode="auto">
          <a:xfrm>
            <a:off x="2873375" y="1625600"/>
            <a:ext cx="3144838" cy="889000"/>
            <a:chOff x="1849" y="1119"/>
            <a:chExt cx="1982" cy="561"/>
          </a:xfrm>
        </p:grpSpPr>
        <p:sp>
          <p:nvSpPr>
            <p:cNvPr id="29726" name="Arc 15"/>
            <p:cNvSpPr>
              <a:spLocks/>
            </p:cNvSpPr>
            <p:nvPr>
              <p:custDataLst>
                <p:tags r:id="rId36"/>
              </p:custDataLst>
            </p:nvPr>
          </p:nvSpPr>
          <p:spPr bwMode="auto">
            <a:xfrm>
              <a:off x="2402" y="1232"/>
              <a:ext cx="134" cy="156"/>
            </a:xfrm>
            <a:custGeom>
              <a:avLst/>
              <a:gdLst>
                <a:gd name="T0" fmla="*/ 0 w 21600"/>
                <a:gd name="T1" fmla="*/ 0 h 21600"/>
                <a:gd name="T2" fmla="*/ 134 w 21600"/>
                <a:gd name="T3" fmla="*/ 156 h 21600"/>
                <a:gd name="T4" fmla="*/ 0 w 21600"/>
                <a:gd name="T5" fmla="*/ 156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27" name="Arc 16"/>
            <p:cNvSpPr>
              <a:spLocks/>
            </p:cNvSpPr>
            <p:nvPr>
              <p:custDataLst>
                <p:tags r:id="rId37"/>
              </p:custDataLst>
            </p:nvPr>
          </p:nvSpPr>
          <p:spPr bwMode="auto">
            <a:xfrm rot="10800000">
              <a:off x="2400" y="1389"/>
              <a:ext cx="134" cy="152"/>
            </a:xfrm>
            <a:custGeom>
              <a:avLst/>
              <a:gdLst>
                <a:gd name="T0" fmla="*/ 0 w 21600"/>
                <a:gd name="T1" fmla="*/ 152 h 21599"/>
                <a:gd name="T2" fmla="*/ 133 w 21600"/>
                <a:gd name="T3" fmla="*/ 0 h 21599"/>
                <a:gd name="T4" fmla="*/ 134 w 21600"/>
                <a:gd name="T5" fmla="*/ 152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-1" y="21598"/>
                  </a:moveTo>
                  <a:cubicBezTo>
                    <a:pt x="-1" y="9732"/>
                    <a:pt x="9572" y="88"/>
                    <a:pt x="21438" y="-1"/>
                  </a:cubicBezTo>
                </a:path>
                <a:path w="21600" h="21599" stroke="0" extrusionOk="0">
                  <a:moveTo>
                    <a:pt x="-1" y="21598"/>
                  </a:moveTo>
                  <a:cubicBezTo>
                    <a:pt x="-1" y="9732"/>
                    <a:pt x="9572" y="88"/>
                    <a:pt x="21438" y="-1"/>
                  </a:cubicBezTo>
                  <a:lnTo>
                    <a:pt x="21600" y="21599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28" name="Freeform 17"/>
            <p:cNvSpPr>
              <a:spLocks/>
            </p:cNvSpPr>
            <p:nvPr>
              <p:custDataLst>
                <p:tags r:id="rId38"/>
              </p:custDataLst>
            </p:nvPr>
          </p:nvSpPr>
          <p:spPr bwMode="auto">
            <a:xfrm>
              <a:off x="2212" y="1232"/>
              <a:ext cx="197" cy="309"/>
            </a:xfrm>
            <a:custGeom>
              <a:avLst/>
              <a:gdLst>
                <a:gd name="T0" fmla="*/ 184 w 197"/>
                <a:gd name="T1" fmla="*/ 0 h 309"/>
                <a:gd name="T2" fmla="*/ 184 w 197"/>
                <a:gd name="T3" fmla="*/ 0 h 309"/>
                <a:gd name="T4" fmla="*/ 0 w 197"/>
                <a:gd name="T5" fmla="*/ 0 h 309"/>
                <a:gd name="T6" fmla="*/ 0 w 197"/>
                <a:gd name="T7" fmla="*/ 308 h 309"/>
                <a:gd name="T8" fmla="*/ 196 w 197"/>
                <a:gd name="T9" fmla="*/ 308 h 3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7"/>
                <a:gd name="T16" fmla="*/ 0 h 309"/>
                <a:gd name="T17" fmla="*/ 197 w 197"/>
                <a:gd name="T18" fmla="*/ 309 h 30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7" h="309">
                  <a:moveTo>
                    <a:pt x="184" y="0"/>
                  </a:moveTo>
                  <a:lnTo>
                    <a:pt x="184" y="0"/>
                  </a:lnTo>
                  <a:lnTo>
                    <a:pt x="0" y="0"/>
                  </a:lnTo>
                  <a:lnTo>
                    <a:pt x="0" y="308"/>
                  </a:lnTo>
                  <a:lnTo>
                    <a:pt x="196" y="308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29" name="Line 18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2084" y="1308"/>
              <a:ext cx="1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0" name="Line 19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2084" y="1464"/>
              <a:ext cx="1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1" name="Line 20"/>
            <p:cNvSpPr>
              <a:spLocks noChangeShapeType="1"/>
            </p:cNvSpPr>
            <p:nvPr>
              <p:custDataLst>
                <p:tags r:id="rId41"/>
              </p:custDataLst>
            </p:nvPr>
          </p:nvSpPr>
          <p:spPr bwMode="auto">
            <a:xfrm>
              <a:off x="2713" y="1542"/>
              <a:ext cx="11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2" name="Arc 21"/>
            <p:cNvSpPr>
              <a:spLocks/>
            </p:cNvSpPr>
            <p:nvPr>
              <p:custDataLst>
                <p:tags r:id="rId42"/>
              </p:custDataLst>
            </p:nvPr>
          </p:nvSpPr>
          <p:spPr bwMode="auto">
            <a:xfrm>
              <a:off x="2862" y="1305"/>
              <a:ext cx="208" cy="161"/>
            </a:xfrm>
            <a:custGeom>
              <a:avLst/>
              <a:gdLst>
                <a:gd name="T0" fmla="*/ 0 w 21600"/>
                <a:gd name="T1" fmla="*/ 0 h 21600"/>
                <a:gd name="T2" fmla="*/ 208 w 21600"/>
                <a:gd name="T3" fmla="*/ 161 h 21600"/>
                <a:gd name="T4" fmla="*/ 0 w 21600"/>
                <a:gd name="T5" fmla="*/ 16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3" name="Arc 22"/>
            <p:cNvSpPr>
              <a:spLocks/>
            </p:cNvSpPr>
            <p:nvPr>
              <p:custDataLst>
                <p:tags r:id="rId43"/>
              </p:custDataLst>
            </p:nvPr>
          </p:nvSpPr>
          <p:spPr bwMode="auto">
            <a:xfrm>
              <a:off x="2776" y="1308"/>
              <a:ext cx="66" cy="158"/>
            </a:xfrm>
            <a:custGeom>
              <a:avLst/>
              <a:gdLst>
                <a:gd name="T0" fmla="*/ 0 w 21600"/>
                <a:gd name="T1" fmla="*/ 0 h 21600"/>
                <a:gd name="T2" fmla="*/ 66 w 21600"/>
                <a:gd name="T3" fmla="*/ 158 h 21600"/>
                <a:gd name="T4" fmla="*/ 0 w 21600"/>
                <a:gd name="T5" fmla="*/ 158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4" name="Arc 23"/>
            <p:cNvSpPr>
              <a:spLocks/>
            </p:cNvSpPr>
            <p:nvPr>
              <p:custDataLst>
                <p:tags r:id="rId44"/>
              </p:custDataLst>
            </p:nvPr>
          </p:nvSpPr>
          <p:spPr bwMode="auto">
            <a:xfrm rot="10800000">
              <a:off x="2773" y="1464"/>
              <a:ext cx="67" cy="158"/>
            </a:xfrm>
            <a:custGeom>
              <a:avLst/>
              <a:gdLst>
                <a:gd name="T0" fmla="*/ 0 w 21600"/>
                <a:gd name="T1" fmla="*/ 158 h 21598"/>
                <a:gd name="T2" fmla="*/ 66 w 21600"/>
                <a:gd name="T3" fmla="*/ 0 h 21598"/>
                <a:gd name="T4" fmla="*/ 67 w 21600"/>
                <a:gd name="T5" fmla="*/ 158 h 2159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8"/>
                <a:gd name="T11" fmla="*/ 21600 w 21600"/>
                <a:gd name="T12" fmla="*/ 21598 h 215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8" fill="none" extrusionOk="0">
                  <a:moveTo>
                    <a:pt x="-1" y="21597"/>
                  </a:moveTo>
                  <a:cubicBezTo>
                    <a:pt x="-1" y="9782"/>
                    <a:pt x="9493" y="159"/>
                    <a:pt x="21307" y="-1"/>
                  </a:cubicBezTo>
                </a:path>
                <a:path w="21600" h="21598" stroke="0" extrusionOk="0">
                  <a:moveTo>
                    <a:pt x="-1" y="21597"/>
                  </a:moveTo>
                  <a:cubicBezTo>
                    <a:pt x="-1" y="9782"/>
                    <a:pt x="9493" y="159"/>
                    <a:pt x="21307" y="-1"/>
                  </a:cubicBezTo>
                  <a:lnTo>
                    <a:pt x="21600" y="21598"/>
                  </a:lnTo>
                  <a:close/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5" name="Arc 24"/>
            <p:cNvSpPr>
              <a:spLocks/>
            </p:cNvSpPr>
            <p:nvPr>
              <p:custDataLst>
                <p:tags r:id="rId45"/>
              </p:custDataLst>
            </p:nvPr>
          </p:nvSpPr>
          <p:spPr bwMode="auto">
            <a:xfrm rot="10800000">
              <a:off x="2854" y="1465"/>
              <a:ext cx="214" cy="163"/>
            </a:xfrm>
            <a:custGeom>
              <a:avLst/>
              <a:gdLst>
                <a:gd name="T0" fmla="*/ 0 w 21600"/>
                <a:gd name="T1" fmla="*/ 163 h 21600"/>
                <a:gd name="T2" fmla="*/ 213 w 21600"/>
                <a:gd name="T3" fmla="*/ 0 h 21600"/>
                <a:gd name="T4" fmla="*/ 214 w 21600"/>
                <a:gd name="T5" fmla="*/ 163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21599"/>
                  </a:moveTo>
                  <a:cubicBezTo>
                    <a:pt x="-1" y="9706"/>
                    <a:pt x="9614" y="50"/>
                    <a:pt x="21508" y="0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706"/>
                    <a:pt x="9614" y="50"/>
                    <a:pt x="21508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6" name="Line 25"/>
            <p:cNvSpPr>
              <a:spLocks noChangeShapeType="1"/>
            </p:cNvSpPr>
            <p:nvPr>
              <p:custDataLst>
                <p:tags r:id="rId46"/>
              </p:custDataLst>
            </p:nvPr>
          </p:nvSpPr>
          <p:spPr bwMode="auto">
            <a:xfrm flipH="1">
              <a:off x="2767" y="1304"/>
              <a:ext cx="1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7" name="Line 26"/>
            <p:cNvSpPr>
              <a:spLocks noChangeShapeType="1"/>
            </p:cNvSpPr>
            <p:nvPr>
              <p:custDataLst>
                <p:tags r:id="rId47"/>
              </p:custDataLst>
            </p:nvPr>
          </p:nvSpPr>
          <p:spPr bwMode="auto">
            <a:xfrm flipH="1">
              <a:off x="2764" y="1628"/>
              <a:ext cx="1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8" name="Oval 27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3494" y="1440"/>
              <a:ext cx="48" cy="4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39" name="Freeform 28"/>
            <p:cNvSpPr>
              <a:spLocks/>
            </p:cNvSpPr>
            <p:nvPr>
              <p:custDataLst>
                <p:tags r:id="rId49"/>
              </p:custDataLst>
            </p:nvPr>
          </p:nvSpPr>
          <p:spPr bwMode="auto">
            <a:xfrm>
              <a:off x="3296" y="1340"/>
              <a:ext cx="193" cy="257"/>
            </a:xfrm>
            <a:custGeom>
              <a:avLst/>
              <a:gdLst>
                <a:gd name="T0" fmla="*/ 192 w 193"/>
                <a:gd name="T1" fmla="*/ 124 h 257"/>
                <a:gd name="T2" fmla="*/ 0 w 193"/>
                <a:gd name="T3" fmla="*/ 0 h 257"/>
                <a:gd name="T4" fmla="*/ 0 w 193"/>
                <a:gd name="T5" fmla="*/ 256 h 257"/>
                <a:gd name="T6" fmla="*/ 192 w 193"/>
                <a:gd name="T7" fmla="*/ 124 h 2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3"/>
                <a:gd name="T13" fmla="*/ 0 h 257"/>
                <a:gd name="T14" fmla="*/ 193 w 193"/>
                <a:gd name="T15" fmla="*/ 257 h 2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3" h="257">
                  <a:moveTo>
                    <a:pt x="192" y="124"/>
                  </a:moveTo>
                  <a:lnTo>
                    <a:pt x="0" y="0"/>
                  </a:lnTo>
                  <a:lnTo>
                    <a:pt x="0" y="256"/>
                  </a:lnTo>
                  <a:lnTo>
                    <a:pt x="192" y="124"/>
                  </a:lnTo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40" name="Line 29"/>
            <p:cNvSpPr>
              <a:spLocks noChangeShapeType="1"/>
            </p:cNvSpPr>
            <p:nvPr>
              <p:custDataLst>
                <p:tags r:id="rId50"/>
              </p:custDataLst>
            </p:nvPr>
          </p:nvSpPr>
          <p:spPr bwMode="auto">
            <a:xfrm>
              <a:off x="3548" y="1463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41" name="Rectangle 30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1849" y="1119"/>
              <a:ext cx="253" cy="2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29742" name="Rectangle 31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1862" y="1315"/>
              <a:ext cx="242" cy="2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29743" name="Rectangle 32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505" y="1393"/>
              <a:ext cx="242" cy="2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C</a:t>
              </a:r>
            </a:p>
          </p:txBody>
        </p:sp>
        <p:sp>
          <p:nvSpPr>
            <p:cNvPr id="29744" name="Rectangle 33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519" y="1129"/>
              <a:ext cx="253" cy="2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D</a:t>
              </a:r>
            </a:p>
          </p:txBody>
        </p:sp>
        <p:sp>
          <p:nvSpPr>
            <p:cNvPr id="29745" name="Rectangle 34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058" y="1208"/>
              <a:ext cx="231" cy="2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E</a:t>
              </a:r>
            </a:p>
          </p:txBody>
        </p:sp>
        <p:sp>
          <p:nvSpPr>
            <p:cNvPr id="29746" name="Rectangle 35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3610" y="1325"/>
              <a:ext cx="221" cy="2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F</a:t>
              </a:r>
            </a:p>
          </p:txBody>
        </p:sp>
        <p:sp>
          <p:nvSpPr>
            <p:cNvPr id="29747" name="Line 36"/>
            <p:cNvSpPr>
              <a:spLocks noChangeShapeType="1"/>
            </p:cNvSpPr>
            <p:nvPr>
              <p:custDataLst>
                <p:tags r:id="rId57"/>
              </p:custDataLst>
            </p:nvPr>
          </p:nvSpPr>
          <p:spPr bwMode="auto">
            <a:xfrm>
              <a:off x="3072" y="1464"/>
              <a:ext cx="22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48" name="Line 37"/>
            <p:cNvSpPr>
              <a:spLocks noChangeShapeType="1"/>
            </p:cNvSpPr>
            <p:nvPr>
              <p:custDataLst>
                <p:tags r:id="rId58"/>
              </p:custDataLst>
            </p:nvPr>
          </p:nvSpPr>
          <p:spPr bwMode="auto">
            <a:xfrm>
              <a:off x="2526" y="1392"/>
              <a:ext cx="3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38"/>
          <p:cNvGrpSpPr>
            <a:grpSpLocks/>
          </p:cNvGrpSpPr>
          <p:nvPr>
            <p:custDataLst>
              <p:tags r:id="rId14"/>
            </p:custDataLst>
          </p:nvPr>
        </p:nvGrpSpPr>
        <p:grpSpPr bwMode="auto">
          <a:xfrm>
            <a:off x="1404938" y="2900363"/>
            <a:ext cx="6975475" cy="3194050"/>
            <a:chOff x="924" y="2146"/>
            <a:chExt cx="4394" cy="2012"/>
          </a:xfrm>
        </p:grpSpPr>
        <p:grpSp>
          <p:nvGrpSpPr>
            <p:cNvPr id="4" name="Group 39"/>
            <p:cNvGrpSpPr>
              <a:grpSpLocks/>
            </p:cNvGrpSpPr>
            <p:nvPr/>
          </p:nvGrpSpPr>
          <p:grpSpPr bwMode="auto">
            <a:xfrm>
              <a:off x="1331" y="2146"/>
              <a:ext cx="3987" cy="2012"/>
              <a:chOff x="1331" y="2146"/>
              <a:chExt cx="3987" cy="2012"/>
            </a:xfrm>
          </p:grpSpPr>
          <p:sp>
            <p:nvSpPr>
              <p:cNvPr id="29715" name="Line 40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331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16" name="Line 41"/>
              <p:cNvSpPr>
                <a:spLocks noChangeShapeType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731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17" name="Line 42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129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18" name="Line 43"/>
              <p:cNvSpPr>
                <a:spLocks noChangeShapeType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531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19" name="Line 44"/>
              <p:cNvSpPr>
                <a:spLocks noChangeShapeType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929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20" name="Line 45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3329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21" name="Line 46"/>
              <p:cNvSpPr>
                <a:spLocks noChangeShapeType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3727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22" name="Line 47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4122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23" name="Line 48"/>
              <p:cNvSpPr>
                <a:spLocks noChangeShapeType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4520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24" name="Line 49"/>
              <p:cNvSpPr>
                <a:spLocks noChangeShapeType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920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25" name="Line 50"/>
              <p:cNvSpPr>
                <a:spLocks noChangeShapeType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5318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9714" name="Line 51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924" y="2160"/>
              <a:ext cx="0" cy="19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3" name="Line 5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H="1" flipV="1">
            <a:off x="1371597" y="4876796"/>
            <a:ext cx="2514603" cy="3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8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H="1">
            <a:off x="4038600" y="4648200"/>
            <a:ext cx="4343400" cy="0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9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H="1">
            <a:off x="3886200" y="4648200"/>
            <a:ext cx="152400" cy="228600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5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H="1" flipV="1">
            <a:off x="1371600" y="5410199"/>
            <a:ext cx="3124200" cy="1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8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 flipH="1">
            <a:off x="4724400" y="5181600"/>
            <a:ext cx="3657600" cy="0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Line 9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H="1">
            <a:off x="4495800" y="5181600"/>
            <a:ext cx="228600" cy="228600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Line 5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H="1" flipV="1">
            <a:off x="1371598" y="5791197"/>
            <a:ext cx="3733802" cy="2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Line 8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H="1">
            <a:off x="5334000" y="6019800"/>
            <a:ext cx="3048000" cy="0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Line 9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5105400" y="5791200"/>
            <a:ext cx="228600" cy="228600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457200" y="773113"/>
            <a:ext cx="8167688" cy="514350"/>
          </a:xfr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lIns="90472" tIns="44442" rIns="90472" bIns="44442">
            <a:normAutofit fontScale="92500" lnSpcReduction="10000"/>
          </a:bodyPr>
          <a:lstStyle/>
          <a:p>
            <a:pPr eaLnBrk="1" hangingPunct="1"/>
            <a:r>
              <a:rPr lang="en-US" dirty="0"/>
              <a:t>Circuit can temporarily go to incorrect </a:t>
            </a:r>
            <a:r>
              <a:rPr lang="en-US" dirty="0" smtClean="0"/>
              <a:t>states </a:t>
            </a:r>
            <a:endParaRPr lang="en-US" dirty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0"/>
            <a:ext cx="8229600" cy="731838"/>
          </a:xfrm>
          <a:noFill/>
        </p:spPr>
        <p:txBody>
          <a:bodyPr lIns="90472" tIns="44442" rIns="90472" bIns="44442" anchor="b">
            <a:normAutofit fontScale="90000"/>
          </a:bodyPr>
          <a:lstStyle/>
          <a:p>
            <a:pPr eaLnBrk="1" hangingPunct="1"/>
            <a:r>
              <a:rPr lang="en-US"/>
              <a:t>Hazards/Glitches</a:t>
            </a:r>
          </a:p>
        </p:txBody>
      </p:sp>
      <p:sp>
        <p:nvSpPr>
          <p:cNvPr id="31749" name="Arc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752975" y="1531938"/>
            <a:ext cx="212725" cy="247650"/>
          </a:xfrm>
          <a:custGeom>
            <a:avLst/>
            <a:gdLst>
              <a:gd name="T0" fmla="*/ 0 w 21600"/>
              <a:gd name="T1" fmla="*/ 0 h 21600"/>
              <a:gd name="T2" fmla="*/ 212725 w 21600"/>
              <a:gd name="T3" fmla="*/ 247650 h 21600"/>
              <a:gd name="T4" fmla="*/ 0 w 21600"/>
              <a:gd name="T5" fmla="*/ 24765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0" name="Arc 5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10800000">
            <a:off x="4756150" y="1776413"/>
            <a:ext cx="212725" cy="241300"/>
          </a:xfrm>
          <a:custGeom>
            <a:avLst/>
            <a:gdLst>
              <a:gd name="T0" fmla="*/ 0 w 21600"/>
              <a:gd name="T1" fmla="*/ 241300 h 21599"/>
              <a:gd name="T2" fmla="*/ 211139 w 21600"/>
              <a:gd name="T3" fmla="*/ 0 h 21599"/>
              <a:gd name="T4" fmla="*/ 212725 w 21600"/>
              <a:gd name="T5" fmla="*/ 241300 h 21599"/>
              <a:gd name="T6" fmla="*/ 0 60000 65536"/>
              <a:gd name="T7" fmla="*/ 0 60000 65536"/>
              <a:gd name="T8" fmla="*/ 0 60000 65536"/>
              <a:gd name="T9" fmla="*/ 0 w 21600"/>
              <a:gd name="T10" fmla="*/ 0 h 21599"/>
              <a:gd name="T11" fmla="*/ 21600 w 21600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99" fill="none" extrusionOk="0">
                <a:moveTo>
                  <a:pt x="-1" y="21598"/>
                </a:moveTo>
                <a:cubicBezTo>
                  <a:pt x="-1" y="9732"/>
                  <a:pt x="9572" y="88"/>
                  <a:pt x="21438" y="-1"/>
                </a:cubicBezTo>
              </a:path>
              <a:path w="21600" h="21599" stroke="0" extrusionOk="0">
                <a:moveTo>
                  <a:pt x="-1" y="21598"/>
                </a:moveTo>
                <a:cubicBezTo>
                  <a:pt x="-1" y="9732"/>
                  <a:pt x="9572" y="88"/>
                  <a:pt x="21438" y="-1"/>
                </a:cubicBezTo>
                <a:lnTo>
                  <a:pt x="21600" y="21599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1" name="Freeform 6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4456113" y="1535113"/>
            <a:ext cx="312737" cy="490537"/>
          </a:xfrm>
          <a:custGeom>
            <a:avLst/>
            <a:gdLst>
              <a:gd name="T0" fmla="*/ 184 w 197"/>
              <a:gd name="T1" fmla="*/ 0 h 309"/>
              <a:gd name="T2" fmla="*/ 184 w 197"/>
              <a:gd name="T3" fmla="*/ 0 h 309"/>
              <a:gd name="T4" fmla="*/ 0 w 197"/>
              <a:gd name="T5" fmla="*/ 0 h 309"/>
              <a:gd name="T6" fmla="*/ 0 w 197"/>
              <a:gd name="T7" fmla="*/ 308 h 309"/>
              <a:gd name="T8" fmla="*/ 196 w 197"/>
              <a:gd name="T9" fmla="*/ 308 h 3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7"/>
              <a:gd name="T16" fmla="*/ 0 h 309"/>
              <a:gd name="T17" fmla="*/ 197 w 197"/>
              <a:gd name="T18" fmla="*/ 309 h 30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7" h="309">
                <a:moveTo>
                  <a:pt x="184" y="0"/>
                </a:moveTo>
                <a:lnTo>
                  <a:pt x="184" y="0"/>
                </a:lnTo>
                <a:lnTo>
                  <a:pt x="0" y="0"/>
                </a:lnTo>
                <a:lnTo>
                  <a:pt x="0" y="308"/>
                </a:lnTo>
                <a:lnTo>
                  <a:pt x="196" y="30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2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4976813" y="1779588"/>
            <a:ext cx="196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3" name="Arc 8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5435600" y="1830388"/>
            <a:ext cx="363538" cy="246062"/>
          </a:xfrm>
          <a:custGeom>
            <a:avLst/>
            <a:gdLst>
              <a:gd name="T0" fmla="*/ 0 w 21600"/>
              <a:gd name="T1" fmla="*/ 0 h 21600"/>
              <a:gd name="T2" fmla="*/ 363538 w 21600"/>
              <a:gd name="T3" fmla="*/ 246062 h 21600"/>
              <a:gd name="T4" fmla="*/ 0 w 21600"/>
              <a:gd name="T5" fmla="*/ 2460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4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5803900" y="2068513"/>
            <a:ext cx="196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5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5175250" y="1970088"/>
            <a:ext cx="196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6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5170488" y="2182813"/>
            <a:ext cx="196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7" name="Arc 12"/>
          <p:cNvSpPr>
            <a:spLocks/>
          </p:cNvSpPr>
          <p:nvPr>
            <p:custDataLst>
              <p:tags r:id="rId11"/>
            </p:custDataLst>
          </p:nvPr>
        </p:nvSpPr>
        <p:spPr bwMode="auto">
          <a:xfrm>
            <a:off x="5275263" y="1835150"/>
            <a:ext cx="115887" cy="241300"/>
          </a:xfrm>
          <a:custGeom>
            <a:avLst/>
            <a:gdLst>
              <a:gd name="T0" fmla="*/ 0 w 21600"/>
              <a:gd name="T1" fmla="*/ 0 h 21600"/>
              <a:gd name="T2" fmla="*/ 115887 w 21600"/>
              <a:gd name="T3" fmla="*/ 241300 h 21600"/>
              <a:gd name="T4" fmla="*/ 0 w 21600"/>
              <a:gd name="T5" fmla="*/ 2413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8" name="Arc 13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10800000">
            <a:off x="5273675" y="2074863"/>
            <a:ext cx="117475" cy="241300"/>
          </a:xfrm>
          <a:custGeom>
            <a:avLst/>
            <a:gdLst>
              <a:gd name="T0" fmla="*/ 0 w 21600"/>
              <a:gd name="T1" fmla="*/ 241300 h 21598"/>
              <a:gd name="T2" fmla="*/ 115887 w 21600"/>
              <a:gd name="T3" fmla="*/ 0 h 21598"/>
              <a:gd name="T4" fmla="*/ 117475 w 21600"/>
              <a:gd name="T5" fmla="*/ 241300 h 21598"/>
              <a:gd name="T6" fmla="*/ 0 60000 65536"/>
              <a:gd name="T7" fmla="*/ 0 60000 65536"/>
              <a:gd name="T8" fmla="*/ 0 60000 65536"/>
              <a:gd name="T9" fmla="*/ 0 w 21600"/>
              <a:gd name="T10" fmla="*/ 0 h 21598"/>
              <a:gd name="T11" fmla="*/ 21600 w 21600"/>
              <a:gd name="T12" fmla="*/ 21598 h 215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98" fill="none" extrusionOk="0">
                <a:moveTo>
                  <a:pt x="-1" y="21597"/>
                </a:moveTo>
                <a:cubicBezTo>
                  <a:pt x="-1" y="9782"/>
                  <a:pt x="9493" y="159"/>
                  <a:pt x="21307" y="-1"/>
                </a:cubicBezTo>
              </a:path>
              <a:path w="21600" h="21598" stroke="0" extrusionOk="0">
                <a:moveTo>
                  <a:pt x="-1" y="21597"/>
                </a:moveTo>
                <a:cubicBezTo>
                  <a:pt x="-1" y="9782"/>
                  <a:pt x="9493" y="159"/>
                  <a:pt x="21307" y="-1"/>
                </a:cubicBezTo>
                <a:lnTo>
                  <a:pt x="21600" y="21598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9" name="Arc 14"/>
          <p:cNvSpPr>
            <a:spLocks/>
          </p:cNvSpPr>
          <p:nvPr>
            <p:custDataLst>
              <p:tags r:id="rId13"/>
            </p:custDataLst>
          </p:nvPr>
        </p:nvSpPr>
        <p:spPr bwMode="auto">
          <a:xfrm rot="10800000">
            <a:off x="5427663" y="2060575"/>
            <a:ext cx="373062" cy="249238"/>
          </a:xfrm>
          <a:custGeom>
            <a:avLst/>
            <a:gdLst>
              <a:gd name="T0" fmla="*/ 0 w 21600"/>
              <a:gd name="T1" fmla="*/ 249238 h 21600"/>
              <a:gd name="T2" fmla="*/ 371473 w 21600"/>
              <a:gd name="T3" fmla="*/ 0 h 21600"/>
              <a:gd name="T4" fmla="*/ 373062 w 21600"/>
              <a:gd name="T5" fmla="*/ 24923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706"/>
                  <a:pt x="9614" y="50"/>
                  <a:pt x="21508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706"/>
                  <a:pt x="9614" y="50"/>
                  <a:pt x="21508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0" name="Line 1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>
            <a:off x="5270500" y="1836738"/>
            <a:ext cx="190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1" name="Line 1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H="1">
            <a:off x="5264150" y="2319338"/>
            <a:ext cx="190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2" name="Oval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054475" y="1862138"/>
            <a:ext cx="76200" cy="762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3" name="Freeform 18"/>
          <p:cNvSpPr>
            <a:spLocks/>
          </p:cNvSpPr>
          <p:nvPr>
            <p:custDataLst>
              <p:tags r:id="rId17"/>
            </p:custDataLst>
          </p:nvPr>
        </p:nvSpPr>
        <p:spPr bwMode="auto">
          <a:xfrm>
            <a:off x="3735388" y="1703388"/>
            <a:ext cx="306387" cy="407987"/>
          </a:xfrm>
          <a:custGeom>
            <a:avLst/>
            <a:gdLst>
              <a:gd name="T0" fmla="*/ 192 w 193"/>
              <a:gd name="T1" fmla="*/ 124 h 257"/>
              <a:gd name="T2" fmla="*/ 0 w 193"/>
              <a:gd name="T3" fmla="*/ 0 h 257"/>
              <a:gd name="T4" fmla="*/ 0 w 193"/>
              <a:gd name="T5" fmla="*/ 256 h 257"/>
              <a:gd name="T6" fmla="*/ 192 w 193"/>
              <a:gd name="T7" fmla="*/ 124 h 257"/>
              <a:gd name="T8" fmla="*/ 0 60000 65536"/>
              <a:gd name="T9" fmla="*/ 0 60000 65536"/>
              <a:gd name="T10" fmla="*/ 0 60000 65536"/>
              <a:gd name="T11" fmla="*/ 0 60000 65536"/>
              <a:gd name="T12" fmla="*/ 0 w 193"/>
              <a:gd name="T13" fmla="*/ 0 h 257"/>
              <a:gd name="T14" fmla="*/ 193 w 193"/>
              <a:gd name="T15" fmla="*/ 257 h 25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3" h="257">
                <a:moveTo>
                  <a:pt x="192" y="124"/>
                </a:moveTo>
                <a:lnTo>
                  <a:pt x="0" y="0"/>
                </a:lnTo>
                <a:lnTo>
                  <a:pt x="0" y="256"/>
                </a:lnTo>
                <a:lnTo>
                  <a:pt x="192" y="124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4" name="Line 19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4141788" y="1900238"/>
            <a:ext cx="3127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5" name="Line 20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3590925" y="19050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6" name="Arc 21"/>
          <p:cNvSpPr>
            <a:spLocks/>
          </p:cNvSpPr>
          <p:nvPr>
            <p:custDataLst>
              <p:tags r:id="rId20"/>
            </p:custDataLst>
          </p:nvPr>
        </p:nvSpPr>
        <p:spPr bwMode="auto">
          <a:xfrm>
            <a:off x="4751388" y="2200275"/>
            <a:ext cx="212725" cy="247650"/>
          </a:xfrm>
          <a:custGeom>
            <a:avLst/>
            <a:gdLst>
              <a:gd name="T0" fmla="*/ 0 w 21600"/>
              <a:gd name="T1" fmla="*/ 0 h 21600"/>
              <a:gd name="T2" fmla="*/ 212725 w 21600"/>
              <a:gd name="T3" fmla="*/ 247650 h 21600"/>
              <a:gd name="T4" fmla="*/ 0 w 21600"/>
              <a:gd name="T5" fmla="*/ 24765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7" name="Arc 22"/>
          <p:cNvSpPr>
            <a:spLocks/>
          </p:cNvSpPr>
          <p:nvPr>
            <p:custDataLst>
              <p:tags r:id="rId21"/>
            </p:custDataLst>
          </p:nvPr>
        </p:nvSpPr>
        <p:spPr bwMode="auto">
          <a:xfrm rot="10800000">
            <a:off x="4751388" y="2446338"/>
            <a:ext cx="212725" cy="241300"/>
          </a:xfrm>
          <a:custGeom>
            <a:avLst/>
            <a:gdLst>
              <a:gd name="T0" fmla="*/ 0 w 21600"/>
              <a:gd name="T1" fmla="*/ 241300 h 21599"/>
              <a:gd name="T2" fmla="*/ 211139 w 21600"/>
              <a:gd name="T3" fmla="*/ 0 h 21599"/>
              <a:gd name="T4" fmla="*/ 212725 w 21600"/>
              <a:gd name="T5" fmla="*/ 241300 h 21599"/>
              <a:gd name="T6" fmla="*/ 0 60000 65536"/>
              <a:gd name="T7" fmla="*/ 0 60000 65536"/>
              <a:gd name="T8" fmla="*/ 0 60000 65536"/>
              <a:gd name="T9" fmla="*/ 0 w 21600"/>
              <a:gd name="T10" fmla="*/ 0 h 21599"/>
              <a:gd name="T11" fmla="*/ 21600 w 21600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99" fill="none" extrusionOk="0">
                <a:moveTo>
                  <a:pt x="-1" y="21598"/>
                </a:moveTo>
                <a:cubicBezTo>
                  <a:pt x="-1" y="9732"/>
                  <a:pt x="9572" y="88"/>
                  <a:pt x="21438" y="-1"/>
                </a:cubicBezTo>
              </a:path>
              <a:path w="21600" h="21599" stroke="0" extrusionOk="0">
                <a:moveTo>
                  <a:pt x="-1" y="21598"/>
                </a:moveTo>
                <a:cubicBezTo>
                  <a:pt x="-1" y="9732"/>
                  <a:pt x="9572" y="88"/>
                  <a:pt x="21438" y="-1"/>
                </a:cubicBezTo>
                <a:lnTo>
                  <a:pt x="21600" y="21599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8" name="Freeform 23"/>
          <p:cNvSpPr>
            <a:spLocks/>
          </p:cNvSpPr>
          <p:nvPr>
            <p:custDataLst>
              <p:tags r:id="rId22"/>
            </p:custDataLst>
          </p:nvPr>
        </p:nvSpPr>
        <p:spPr bwMode="auto">
          <a:xfrm>
            <a:off x="4452938" y="2200275"/>
            <a:ext cx="312737" cy="490538"/>
          </a:xfrm>
          <a:custGeom>
            <a:avLst/>
            <a:gdLst>
              <a:gd name="T0" fmla="*/ 184 w 197"/>
              <a:gd name="T1" fmla="*/ 0 h 309"/>
              <a:gd name="T2" fmla="*/ 184 w 197"/>
              <a:gd name="T3" fmla="*/ 0 h 309"/>
              <a:gd name="T4" fmla="*/ 0 w 197"/>
              <a:gd name="T5" fmla="*/ 0 h 309"/>
              <a:gd name="T6" fmla="*/ 0 w 197"/>
              <a:gd name="T7" fmla="*/ 308 h 309"/>
              <a:gd name="T8" fmla="*/ 196 w 197"/>
              <a:gd name="T9" fmla="*/ 308 h 3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7"/>
              <a:gd name="T16" fmla="*/ 0 h 309"/>
              <a:gd name="T17" fmla="*/ 197 w 197"/>
              <a:gd name="T18" fmla="*/ 309 h 30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7" h="309">
                <a:moveTo>
                  <a:pt x="184" y="0"/>
                </a:moveTo>
                <a:lnTo>
                  <a:pt x="184" y="0"/>
                </a:lnTo>
                <a:lnTo>
                  <a:pt x="0" y="0"/>
                </a:lnTo>
                <a:lnTo>
                  <a:pt x="0" y="308"/>
                </a:lnTo>
                <a:lnTo>
                  <a:pt x="196" y="30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9" name="Line 24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V="1">
            <a:off x="4954588" y="2451100"/>
            <a:ext cx="212725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0" name="Line 25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4249738" y="2584450"/>
            <a:ext cx="196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1" name="Rectangle 26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269875" y="1460500"/>
            <a:ext cx="2593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Times New Roman" charset="0"/>
              </a:rPr>
              <a:t>Copilot Autopilot Request</a:t>
            </a:r>
          </a:p>
        </p:txBody>
      </p:sp>
      <p:sp>
        <p:nvSpPr>
          <p:cNvPr id="31772" name="Rectangle 27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52450" y="2378075"/>
            <a:ext cx="2339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Times New Roman" charset="0"/>
              </a:rPr>
              <a:t>Pilot Autopilot Request</a:t>
            </a:r>
          </a:p>
        </p:txBody>
      </p:sp>
      <p:sp>
        <p:nvSpPr>
          <p:cNvPr id="31773" name="Rectangle 28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257300" y="1911350"/>
            <a:ext cx="16668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Times New Roman" charset="0"/>
              </a:rPr>
              <a:t>Pilot in Charge?</a:t>
            </a:r>
          </a:p>
        </p:txBody>
      </p:sp>
      <p:sp>
        <p:nvSpPr>
          <p:cNvPr id="31774" name="Rectangle 29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019800" y="1854200"/>
            <a:ext cx="19145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Times New Roman" charset="0"/>
              </a:rPr>
              <a:t>Autopilot Engaged</a:t>
            </a:r>
          </a:p>
        </p:txBody>
      </p:sp>
      <p:sp>
        <p:nvSpPr>
          <p:cNvPr id="31775" name="Line 30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H="1">
            <a:off x="3582988" y="2341563"/>
            <a:ext cx="8778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6" name="Line 31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3587750" y="1898650"/>
            <a:ext cx="3175" cy="450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7" name="Line 32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 flipH="1">
            <a:off x="2871788" y="2127250"/>
            <a:ext cx="7191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8" name="Line 33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 flipH="1">
            <a:off x="2855913" y="1646238"/>
            <a:ext cx="15954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9" name="Line 34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 flipH="1">
            <a:off x="2871788" y="2584450"/>
            <a:ext cx="14811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0" name="Line 35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5167313" y="1771650"/>
            <a:ext cx="3175" cy="201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1" name="Line 36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H="1">
            <a:off x="5162550" y="2178050"/>
            <a:ext cx="1588" cy="280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2" name="Rectangle 37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117975" y="1552575"/>
            <a:ext cx="3651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Times New Roman" charset="0"/>
              </a:rPr>
              <a:t>A</a:t>
            </a:r>
          </a:p>
        </p:txBody>
      </p:sp>
      <p:sp>
        <p:nvSpPr>
          <p:cNvPr id="31783" name="Rectangle 38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4983163" y="1408113"/>
            <a:ext cx="35083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Times New Roman" charset="0"/>
              </a:rPr>
              <a:t>B</a:t>
            </a:r>
          </a:p>
        </p:txBody>
      </p:sp>
      <p:sp>
        <p:nvSpPr>
          <p:cNvPr id="31784" name="Rectangle 39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5000625" y="2420938"/>
            <a:ext cx="35083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Times New Roman" charset="0"/>
              </a:rPr>
              <a:t>C</a:t>
            </a:r>
          </a:p>
        </p:txBody>
      </p:sp>
      <p:sp>
        <p:nvSpPr>
          <p:cNvPr id="31785" name="Line 40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>
            <a:off x="1382713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6" name="Rectangle 41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654050" y="3006725"/>
            <a:ext cx="703263" cy="300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000">
                <a:latin typeface="Times New Roman" charset="0"/>
              </a:rPr>
              <a:t>CAR</a:t>
            </a:r>
          </a:p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000">
                <a:latin typeface="Times New Roman" charset="0"/>
              </a:rPr>
              <a:t>PIC</a:t>
            </a:r>
          </a:p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000">
                <a:latin typeface="Times New Roman" charset="0"/>
              </a:rPr>
              <a:t>PAR</a:t>
            </a:r>
          </a:p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000">
                <a:latin typeface="Times New Roman" charset="0"/>
              </a:rPr>
              <a:t>A</a:t>
            </a:r>
          </a:p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000">
                <a:latin typeface="Times New Roman" charset="0"/>
              </a:rPr>
              <a:t>B</a:t>
            </a:r>
          </a:p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000">
                <a:latin typeface="Times New Roman" charset="0"/>
              </a:rPr>
              <a:t>C</a:t>
            </a:r>
          </a:p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000">
                <a:latin typeface="Times New Roman" charset="0"/>
              </a:rPr>
              <a:t>AE</a:t>
            </a:r>
          </a:p>
        </p:txBody>
      </p:sp>
      <p:sp>
        <p:nvSpPr>
          <p:cNvPr id="31787" name="Line 42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>
            <a:off x="2014538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8" name="Line 43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>
            <a:off x="2649538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9" name="Line 44"/>
          <p:cNvSpPr>
            <a:spLocks noChangeShapeType="1"/>
          </p:cNvSpPr>
          <p:nvPr>
            <p:custDataLst>
              <p:tags r:id="rId43"/>
            </p:custDataLst>
          </p:nvPr>
        </p:nvSpPr>
        <p:spPr bwMode="auto">
          <a:xfrm>
            <a:off x="3281363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0" name="Line 45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3919538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1" name="Line 46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4551363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2" name="Line 47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>
            <a:off x="5186363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3" name="Line 48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5818188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4" name="Line 49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6445250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5" name="Line 50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>
            <a:off x="7077075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6" name="Line 51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7712075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7" name="Line 52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8343900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8" name="Line 53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 flipH="1">
            <a:off x="1322388" y="3109913"/>
            <a:ext cx="70421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9" name="Line 54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 flipH="1">
            <a:off x="1322388" y="3517900"/>
            <a:ext cx="7302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800" name="Line 55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 flipH="1">
            <a:off x="1323975" y="3981450"/>
            <a:ext cx="704056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801" name="Line 56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 flipH="1">
            <a:off x="1336675" y="4572000"/>
            <a:ext cx="6921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802" name="Line 57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 flipH="1">
            <a:off x="1322388" y="4997450"/>
            <a:ext cx="6921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803" name="Line 58"/>
          <p:cNvSpPr>
            <a:spLocks noChangeShapeType="1"/>
          </p:cNvSpPr>
          <p:nvPr>
            <p:custDataLst>
              <p:tags r:id="rId57"/>
            </p:custDataLst>
          </p:nvPr>
        </p:nvSpPr>
        <p:spPr bwMode="auto">
          <a:xfrm flipH="1">
            <a:off x="1322388" y="5262563"/>
            <a:ext cx="7302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804" name="Line 59"/>
          <p:cNvSpPr>
            <a:spLocks noChangeShapeType="1"/>
          </p:cNvSpPr>
          <p:nvPr>
            <p:custDataLst>
              <p:tags r:id="rId58"/>
            </p:custDataLst>
          </p:nvPr>
        </p:nvSpPr>
        <p:spPr bwMode="auto">
          <a:xfrm flipH="1">
            <a:off x="2011363" y="3735388"/>
            <a:ext cx="63642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805" name="Line 60"/>
          <p:cNvSpPr>
            <a:spLocks noChangeShapeType="1"/>
          </p:cNvSpPr>
          <p:nvPr>
            <p:custDataLst>
              <p:tags r:id="rId59"/>
            </p:custDataLst>
          </p:nvPr>
        </p:nvSpPr>
        <p:spPr bwMode="auto">
          <a:xfrm flipH="1">
            <a:off x="2032000" y="3513138"/>
            <a:ext cx="3175" cy="2397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806" name="Line 61"/>
          <p:cNvSpPr>
            <a:spLocks noChangeShapeType="1"/>
          </p:cNvSpPr>
          <p:nvPr>
            <p:custDataLst>
              <p:tags r:id="rId60"/>
            </p:custDataLst>
          </p:nvPr>
        </p:nvSpPr>
        <p:spPr bwMode="auto">
          <a:xfrm flipH="1">
            <a:off x="1333500" y="5824538"/>
            <a:ext cx="6826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352800" y="6248400"/>
            <a:ext cx="3185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Must filter out temporary states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0225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457200" y="773113"/>
            <a:ext cx="8167688" cy="514350"/>
          </a:xfr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lIns="90472" tIns="44442" rIns="90472" bIns="44442">
            <a:normAutofit fontScale="92500" lnSpcReduction="10000"/>
          </a:bodyPr>
          <a:lstStyle/>
          <a:p>
            <a:pPr eaLnBrk="1" hangingPunct="1"/>
            <a:r>
              <a:rPr lang="en-US" dirty="0"/>
              <a:t>Circuit can temporarily go to incorrect </a:t>
            </a:r>
            <a:r>
              <a:rPr lang="en-US" dirty="0" smtClean="0"/>
              <a:t>states </a:t>
            </a:r>
            <a:endParaRPr lang="en-US" dirty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0"/>
            <a:ext cx="8229600" cy="731838"/>
          </a:xfrm>
          <a:noFill/>
        </p:spPr>
        <p:txBody>
          <a:bodyPr lIns="90472" tIns="44442" rIns="90472" bIns="44442" anchor="b">
            <a:normAutofit fontScale="90000"/>
          </a:bodyPr>
          <a:lstStyle/>
          <a:p>
            <a:pPr eaLnBrk="1" hangingPunct="1"/>
            <a:r>
              <a:rPr lang="en-US"/>
              <a:t>Hazards/Glitches</a:t>
            </a:r>
          </a:p>
        </p:txBody>
      </p:sp>
      <p:sp>
        <p:nvSpPr>
          <p:cNvPr id="31749" name="Arc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752975" y="1531938"/>
            <a:ext cx="212725" cy="247650"/>
          </a:xfrm>
          <a:custGeom>
            <a:avLst/>
            <a:gdLst>
              <a:gd name="T0" fmla="*/ 0 w 21600"/>
              <a:gd name="T1" fmla="*/ 0 h 21600"/>
              <a:gd name="T2" fmla="*/ 212725 w 21600"/>
              <a:gd name="T3" fmla="*/ 247650 h 21600"/>
              <a:gd name="T4" fmla="*/ 0 w 21600"/>
              <a:gd name="T5" fmla="*/ 24765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0" name="Arc 5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10800000">
            <a:off x="4756150" y="1776413"/>
            <a:ext cx="212725" cy="241300"/>
          </a:xfrm>
          <a:custGeom>
            <a:avLst/>
            <a:gdLst>
              <a:gd name="T0" fmla="*/ 0 w 21600"/>
              <a:gd name="T1" fmla="*/ 241300 h 21599"/>
              <a:gd name="T2" fmla="*/ 211139 w 21600"/>
              <a:gd name="T3" fmla="*/ 0 h 21599"/>
              <a:gd name="T4" fmla="*/ 212725 w 21600"/>
              <a:gd name="T5" fmla="*/ 241300 h 21599"/>
              <a:gd name="T6" fmla="*/ 0 60000 65536"/>
              <a:gd name="T7" fmla="*/ 0 60000 65536"/>
              <a:gd name="T8" fmla="*/ 0 60000 65536"/>
              <a:gd name="T9" fmla="*/ 0 w 21600"/>
              <a:gd name="T10" fmla="*/ 0 h 21599"/>
              <a:gd name="T11" fmla="*/ 21600 w 21600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99" fill="none" extrusionOk="0">
                <a:moveTo>
                  <a:pt x="-1" y="21598"/>
                </a:moveTo>
                <a:cubicBezTo>
                  <a:pt x="-1" y="9732"/>
                  <a:pt x="9572" y="88"/>
                  <a:pt x="21438" y="-1"/>
                </a:cubicBezTo>
              </a:path>
              <a:path w="21600" h="21599" stroke="0" extrusionOk="0">
                <a:moveTo>
                  <a:pt x="-1" y="21598"/>
                </a:moveTo>
                <a:cubicBezTo>
                  <a:pt x="-1" y="9732"/>
                  <a:pt x="9572" y="88"/>
                  <a:pt x="21438" y="-1"/>
                </a:cubicBezTo>
                <a:lnTo>
                  <a:pt x="21600" y="21599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1" name="Freeform 6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4456113" y="1535113"/>
            <a:ext cx="312737" cy="490537"/>
          </a:xfrm>
          <a:custGeom>
            <a:avLst/>
            <a:gdLst>
              <a:gd name="T0" fmla="*/ 184 w 197"/>
              <a:gd name="T1" fmla="*/ 0 h 309"/>
              <a:gd name="T2" fmla="*/ 184 w 197"/>
              <a:gd name="T3" fmla="*/ 0 h 309"/>
              <a:gd name="T4" fmla="*/ 0 w 197"/>
              <a:gd name="T5" fmla="*/ 0 h 309"/>
              <a:gd name="T6" fmla="*/ 0 w 197"/>
              <a:gd name="T7" fmla="*/ 308 h 309"/>
              <a:gd name="T8" fmla="*/ 196 w 197"/>
              <a:gd name="T9" fmla="*/ 308 h 3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7"/>
              <a:gd name="T16" fmla="*/ 0 h 309"/>
              <a:gd name="T17" fmla="*/ 197 w 197"/>
              <a:gd name="T18" fmla="*/ 309 h 30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7" h="309">
                <a:moveTo>
                  <a:pt x="184" y="0"/>
                </a:moveTo>
                <a:lnTo>
                  <a:pt x="184" y="0"/>
                </a:lnTo>
                <a:lnTo>
                  <a:pt x="0" y="0"/>
                </a:lnTo>
                <a:lnTo>
                  <a:pt x="0" y="308"/>
                </a:lnTo>
                <a:lnTo>
                  <a:pt x="196" y="30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2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4976813" y="1779588"/>
            <a:ext cx="196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3" name="Arc 8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5435600" y="1830388"/>
            <a:ext cx="363538" cy="246062"/>
          </a:xfrm>
          <a:custGeom>
            <a:avLst/>
            <a:gdLst>
              <a:gd name="T0" fmla="*/ 0 w 21600"/>
              <a:gd name="T1" fmla="*/ 0 h 21600"/>
              <a:gd name="T2" fmla="*/ 363538 w 21600"/>
              <a:gd name="T3" fmla="*/ 246062 h 21600"/>
              <a:gd name="T4" fmla="*/ 0 w 21600"/>
              <a:gd name="T5" fmla="*/ 2460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4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5803900" y="2068513"/>
            <a:ext cx="196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5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5175250" y="1970088"/>
            <a:ext cx="196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6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5170488" y="2182813"/>
            <a:ext cx="196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7" name="Arc 12"/>
          <p:cNvSpPr>
            <a:spLocks/>
          </p:cNvSpPr>
          <p:nvPr>
            <p:custDataLst>
              <p:tags r:id="rId11"/>
            </p:custDataLst>
          </p:nvPr>
        </p:nvSpPr>
        <p:spPr bwMode="auto">
          <a:xfrm>
            <a:off x="5275263" y="1835150"/>
            <a:ext cx="115887" cy="241300"/>
          </a:xfrm>
          <a:custGeom>
            <a:avLst/>
            <a:gdLst>
              <a:gd name="T0" fmla="*/ 0 w 21600"/>
              <a:gd name="T1" fmla="*/ 0 h 21600"/>
              <a:gd name="T2" fmla="*/ 115887 w 21600"/>
              <a:gd name="T3" fmla="*/ 241300 h 21600"/>
              <a:gd name="T4" fmla="*/ 0 w 21600"/>
              <a:gd name="T5" fmla="*/ 2413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8" name="Arc 13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10800000">
            <a:off x="5273675" y="2074863"/>
            <a:ext cx="117475" cy="241300"/>
          </a:xfrm>
          <a:custGeom>
            <a:avLst/>
            <a:gdLst>
              <a:gd name="T0" fmla="*/ 0 w 21600"/>
              <a:gd name="T1" fmla="*/ 241300 h 21598"/>
              <a:gd name="T2" fmla="*/ 115887 w 21600"/>
              <a:gd name="T3" fmla="*/ 0 h 21598"/>
              <a:gd name="T4" fmla="*/ 117475 w 21600"/>
              <a:gd name="T5" fmla="*/ 241300 h 21598"/>
              <a:gd name="T6" fmla="*/ 0 60000 65536"/>
              <a:gd name="T7" fmla="*/ 0 60000 65536"/>
              <a:gd name="T8" fmla="*/ 0 60000 65536"/>
              <a:gd name="T9" fmla="*/ 0 w 21600"/>
              <a:gd name="T10" fmla="*/ 0 h 21598"/>
              <a:gd name="T11" fmla="*/ 21600 w 21600"/>
              <a:gd name="T12" fmla="*/ 21598 h 215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98" fill="none" extrusionOk="0">
                <a:moveTo>
                  <a:pt x="-1" y="21597"/>
                </a:moveTo>
                <a:cubicBezTo>
                  <a:pt x="-1" y="9782"/>
                  <a:pt x="9493" y="159"/>
                  <a:pt x="21307" y="-1"/>
                </a:cubicBezTo>
              </a:path>
              <a:path w="21600" h="21598" stroke="0" extrusionOk="0">
                <a:moveTo>
                  <a:pt x="-1" y="21597"/>
                </a:moveTo>
                <a:cubicBezTo>
                  <a:pt x="-1" y="9782"/>
                  <a:pt x="9493" y="159"/>
                  <a:pt x="21307" y="-1"/>
                </a:cubicBezTo>
                <a:lnTo>
                  <a:pt x="21600" y="21598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9" name="Arc 14"/>
          <p:cNvSpPr>
            <a:spLocks/>
          </p:cNvSpPr>
          <p:nvPr>
            <p:custDataLst>
              <p:tags r:id="rId13"/>
            </p:custDataLst>
          </p:nvPr>
        </p:nvSpPr>
        <p:spPr bwMode="auto">
          <a:xfrm rot="10800000">
            <a:off x="5427663" y="2060575"/>
            <a:ext cx="373062" cy="249238"/>
          </a:xfrm>
          <a:custGeom>
            <a:avLst/>
            <a:gdLst>
              <a:gd name="T0" fmla="*/ 0 w 21600"/>
              <a:gd name="T1" fmla="*/ 249238 h 21600"/>
              <a:gd name="T2" fmla="*/ 371473 w 21600"/>
              <a:gd name="T3" fmla="*/ 0 h 21600"/>
              <a:gd name="T4" fmla="*/ 373062 w 21600"/>
              <a:gd name="T5" fmla="*/ 24923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706"/>
                  <a:pt x="9614" y="50"/>
                  <a:pt x="21508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706"/>
                  <a:pt x="9614" y="50"/>
                  <a:pt x="21508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0" name="Line 1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>
            <a:off x="5270500" y="1836738"/>
            <a:ext cx="190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1" name="Line 1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H="1">
            <a:off x="5264150" y="2319338"/>
            <a:ext cx="190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2" name="Oval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054475" y="1862138"/>
            <a:ext cx="76200" cy="762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3" name="Freeform 18"/>
          <p:cNvSpPr>
            <a:spLocks/>
          </p:cNvSpPr>
          <p:nvPr>
            <p:custDataLst>
              <p:tags r:id="rId17"/>
            </p:custDataLst>
          </p:nvPr>
        </p:nvSpPr>
        <p:spPr bwMode="auto">
          <a:xfrm>
            <a:off x="3735388" y="1703388"/>
            <a:ext cx="306387" cy="407987"/>
          </a:xfrm>
          <a:custGeom>
            <a:avLst/>
            <a:gdLst>
              <a:gd name="T0" fmla="*/ 192 w 193"/>
              <a:gd name="T1" fmla="*/ 124 h 257"/>
              <a:gd name="T2" fmla="*/ 0 w 193"/>
              <a:gd name="T3" fmla="*/ 0 h 257"/>
              <a:gd name="T4" fmla="*/ 0 w 193"/>
              <a:gd name="T5" fmla="*/ 256 h 257"/>
              <a:gd name="T6" fmla="*/ 192 w 193"/>
              <a:gd name="T7" fmla="*/ 124 h 257"/>
              <a:gd name="T8" fmla="*/ 0 60000 65536"/>
              <a:gd name="T9" fmla="*/ 0 60000 65536"/>
              <a:gd name="T10" fmla="*/ 0 60000 65536"/>
              <a:gd name="T11" fmla="*/ 0 60000 65536"/>
              <a:gd name="T12" fmla="*/ 0 w 193"/>
              <a:gd name="T13" fmla="*/ 0 h 257"/>
              <a:gd name="T14" fmla="*/ 193 w 193"/>
              <a:gd name="T15" fmla="*/ 257 h 25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3" h="257">
                <a:moveTo>
                  <a:pt x="192" y="124"/>
                </a:moveTo>
                <a:lnTo>
                  <a:pt x="0" y="0"/>
                </a:lnTo>
                <a:lnTo>
                  <a:pt x="0" y="256"/>
                </a:lnTo>
                <a:lnTo>
                  <a:pt x="192" y="124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4" name="Line 19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4141788" y="1900238"/>
            <a:ext cx="3127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5" name="Line 20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3590925" y="19050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6" name="Arc 21"/>
          <p:cNvSpPr>
            <a:spLocks/>
          </p:cNvSpPr>
          <p:nvPr>
            <p:custDataLst>
              <p:tags r:id="rId20"/>
            </p:custDataLst>
          </p:nvPr>
        </p:nvSpPr>
        <p:spPr bwMode="auto">
          <a:xfrm>
            <a:off x="4751388" y="2200275"/>
            <a:ext cx="212725" cy="247650"/>
          </a:xfrm>
          <a:custGeom>
            <a:avLst/>
            <a:gdLst>
              <a:gd name="T0" fmla="*/ 0 w 21600"/>
              <a:gd name="T1" fmla="*/ 0 h 21600"/>
              <a:gd name="T2" fmla="*/ 212725 w 21600"/>
              <a:gd name="T3" fmla="*/ 247650 h 21600"/>
              <a:gd name="T4" fmla="*/ 0 w 21600"/>
              <a:gd name="T5" fmla="*/ 24765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7" name="Arc 22"/>
          <p:cNvSpPr>
            <a:spLocks/>
          </p:cNvSpPr>
          <p:nvPr>
            <p:custDataLst>
              <p:tags r:id="rId21"/>
            </p:custDataLst>
          </p:nvPr>
        </p:nvSpPr>
        <p:spPr bwMode="auto">
          <a:xfrm rot="10800000">
            <a:off x="4751388" y="2446338"/>
            <a:ext cx="212725" cy="241300"/>
          </a:xfrm>
          <a:custGeom>
            <a:avLst/>
            <a:gdLst>
              <a:gd name="T0" fmla="*/ 0 w 21600"/>
              <a:gd name="T1" fmla="*/ 241300 h 21599"/>
              <a:gd name="T2" fmla="*/ 211139 w 21600"/>
              <a:gd name="T3" fmla="*/ 0 h 21599"/>
              <a:gd name="T4" fmla="*/ 212725 w 21600"/>
              <a:gd name="T5" fmla="*/ 241300 h 21599"/>
              <a:gd name="T6" fmla="*/ 0 60000 65536"/>
              <a:gd name="T7" fmla="*/ 0 60000 65536"/>
              <a:gd name="T8" fmla="*/ 0 60000 65536"/>
              <a:gd name="T9" fmla="*/ 0 w 21600"/>
              <a:gd name="T10" fmla="*/ 0 h 21599"/>
              <a:gd name="T11" fmla="*/ 21600 w 21600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99" fill="none" extrusionOk="0">
                <a:moveTo>
                  <a:pt x="-1" y="21598"/>
                </a:moveTo>
                <a:cubicBezTo>
                  <a:pt x="-1" y="9732"/>
                  <a:pt x="9572" y="88"/>
                  <a:pt x="21438" y="-1"/>
                </a:cubicBezTo>
              </a:path>
              <a:path w="21600" h="21599" stroke="0" extrusionOk="0">
                <a:moveTo>
                  <a:pt x="-1" y="21598"/>
                </a:moveTo>
                <a:cubicBezTo>
                  <a:pt x="-1" y="9732"/>
                  <a:pt x="9572" y="88"/>
                  <a:pt x="21438" y="-1"/>
                </a:cubicBezTo>
                <a:lnTo>
                  <a:pt x="21600" y="21599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8" name="Freeform 23"/>
          <p:cNvSpPr>
            <a:spLocks/>
          </p:cNvSpPr>
          <p:nvPr>
            <p:custDataLst>
              <p:tags r:id="rId22"/>
            </p:custDataLst>
          </p:nvPr>
        </p:nvSpPr>
        <p:spPr bwMode="auto">
          <a:xfrm>
            <a:off x="4452938" y="2200275"/>
            <a:ext cx="312737" cy="490538"/>
          </a:xfrm>
          <a:custGeom>
            <a:avLst/>
            <a:gdLst>
              <a:gd name="T0" fmla="*/ 184 w 197"/>
              <a:gd name="T1" fmla="*/ 0 h 309"/>
              <a:gd name="T2" fmla="*/ 184 w 197"/>
              <a:gd name="T3" fmla="*/ 0 h 309"/>
              <a:gd name="T4" fmla="*/ 0 w 197"/>
              <a:gd name="T5" fmla="*/ 0 h 309"/>
              <a:gd name="T6" fmla="*/ 0 w 197"/>
              <a:gd name="T7" fmla="*/ 308 h 309"/>
              <a:gd name="T8" fmla="*/ 196 w 197"/>
              <a:gd name="T9" fmla="*/ 308 h 3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7"/>
              <a:gd name="T16" fmla="*/ 0 h 309"/>
              <a:gd name="T17" fmla="*/ 197 w 197"/>
              <a:gd name="T18" fmla="*/ 309 h 30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7" h="309">
                <a:moveTo>
                  <a:pt x="184" y="0"/>
                </a:moveTo>
                <a:lnTo>
                  <a:pt x="184" y="0"/>
                </a:lnTo>
                <a:lnTo>
                  <a:pt x="0" y="0"/>
                </a:lnTo>
                <a:lnTo>
                  <a:pt x="0" y="308"/>
                </a:lnTo>
                <a:lnTo>
                  <a:pt x="196" y="30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9" name="Line 24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V="1">
            <a:off x="4954588" y="2451100"/>
            <a:ext cx="212725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0" name="Line 25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4249738" y="2584450"/>
            <a:ext cx="196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1" name="Rectangle 26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269875" y="1460500"/>
            <a:ext cx="2593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Times New Roman" charset="0"/>
              </a:rPr>
              <a:t>Copilot Autopilot Request</a:t>
            </a:r>
          </a:p>
        </p:txBody>
      </p:sp>
      <p:sp>
        <p:nvSpPr>
          <p:cNvPr id="31772" name="Rectangle 27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52450" y="2378075"/>
            <a:ext cx="2339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Times New Roman" charset="0"/>
              </a:rPr>
              <a:t>Pilot Autopilot Request</a:t>
            </a:r>
          </a:p>
        </p:txBody>
      </p:sp>
      <p:sp>
        <p:nvSpPr>
          <p:cNvPr id="31773" name="Rectangle 28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257300" y="1911350"/>
            <a:ext cx="16668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Times New Roman" charset="0"/>
              </a:rPr>
              <a:t>Pilot in Charge?</a:t>
            </a:r>
          </a:p>
        </p:txBody>
      </p:sp>
      <p:sp>
        <p:nvSpPr>
          <p:cNvPr id="31774" name="Rectangle 29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019800" y="1854200"/>
            <a:ext cx="19145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Times New Roman" charset="0"/>
              </a:rPr>
              <a:t>Autopilot Engaged</a:t>
            </a:r>
          </a:p>
        </p:txBody>
      </p:sp>
      <p:sp>
        <p:nvSpPr>
          <p:cNvPr id="31775" name="Line 30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H="1">
            <a:off x="3582988" y="2341563"/>
            <a:ext cx="8778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6" name="Line 31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3587750" y="1898650"/>
            <a:ext cx="3175" cy="450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7" name="Line 32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 flipH="1">
            <a:off x="2871788" y="2127250"/>
            <a:ext cx="7191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8" name="Line 33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 flipH="1">
            <a:off x="2855913" y="1646238"/>
            <a:ext cx="15954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9" name="Line 34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 flipH="1">
            <a:off x="2871788" y="2584450"/>
            <a:ext cx="14811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0" name="Line 35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5167313" y="1771650"/>
            <a:ext cx="3175" cy="201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1" name="Line 36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H="1">
            <a:off x="5162550" y="2178050"/>
            <a:ext cx="1588" cy="280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2" name="Rectangle 37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117975" y="1552575"/>
            <a:ext cx="3651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Times New Roman" charset="0"/>
              </a:rPr>
              <a:t>A</a:t>
            </a:r>
          </a:p>
        </p:txBody>
      </p:sp>
      <p:sp>
        <p:nvSpPr>
          <p:cNvPr id="31783" name="Rectangle 38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4983163" y="1408113"/>
            <a:ext cx="35083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Times New Roman" charset="0"/>
              </a:rPr>
              <a:t>B</a:t>
            </a:r>
          </a:p>
        </p:txBody>
      </p:sp>
      <p:sp>
        <p:nvSpPr>
          <p:cNvPr id="31784" name="Rectangle 39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5000625" y="2420938"/>
            <a:ext cx="35083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Times New Roman" charset="0"/>
              </a:rPr>
              <a:t>C</a:t>
            </a:r>
          </a:p>
        </p:txBody>
      </p:sp>
      <p:sp>
        <p:nvSpPr>
          <p:cNvPr id="31785" name="Line 40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>
            <a:off x="1382713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6" name="Rectangle 41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654050" y="3006725"/>
            <a:ext cx="703263" cy="300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000">
                <a:latin typeface="Times New Roman" charset="0"/>
              </a:rPr>
              <a:t>CAR</a:t>
            </a:r>
          </a:p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000">
                <a:latin typeface="Times New Roman" charset="0"/>
              </a:rPr>
              <a:t>PIC</a:t>
            </a:r>
          </a:p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000">
                <a:latin typeface="Times New Roman" charset="0"/>
              </a:rPr>
              <a:t>PAR</a:t>
            </a:r>
          </a:p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000">
                <a:latin typeface="Times New Roman" charset="0"/>
              </a:rPr>
              <a:t>A</a:t>
            </a:r>
          </a:p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000">
                <a:latin typeface="Times New Roman" charset="0"/>
              </a:rPr>
              <a:t>B</a:t>
            </a:r>
          </a:p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000">
                <a:latin typeface="Times New Roman" charset="0"/>
              </a:rPr>
              <a:t>C</a:t>
            </a:r>
          </a:p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000">
                <a:latin typeface="Times New Roman" charset="0"/>
              </a:rPr>
              <a:t>AE</a:t>
            </a:r>
          </a:p>
        </p:txBody>
      </p:sp>
      <p:sp>
        <p:nvSpPr>
          <p:cNvPr id="31787" name="Line 42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>
            <a:off x="2014538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8" name="Line 43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>
            <a:off x="2649538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9" name="Line 44"/>
          <p:cNvSpPr>
            <a:spLocks noChangeShapeType="1"/>
          </p:cNvSpPr>
          <p:nvPr>
            <p:custDataLst>
              <p:tags r:id="rId43"/>
            </p:custDataLst>
          </p:nvPr>
        </p:nvSpPr>
        <p:spPr bwMode="auto">
          <a:xfrm>
            <a:off x="3281363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0" name="Line 45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3919538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1" name="Line 46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4551363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2" name="Line 47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>
            <a:off x="5186363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3" name="Line 48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5818188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4" name="Line 49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6445250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5" name="Line 50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>
            <a:off x="7077075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6" name="Line 51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7712075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7" name="Line 52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8343900" y="2925763"/>
            <a:ext cx="0" cy="3194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8" name="Line 53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 flipH="1">
            <a:off x="1322388" y="3109913"/>
            <a:ext cx="70421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99" name="Line 54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 flipH="1">
            <a:off x="1322388" y="3517900"/>
            <a:ext cx="7302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800" name="Line 55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 flipH="1">
            <a:off x="1323975" y="3981450"/>
            <a:ext cx="704056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801" name="Line 56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 flipH="1">
            <a:off x="1336675" y="4572000"/>
            <a:ext cx="6921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802" name="Line 57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 flipH="1">
            <a:off x="1322388" y="4997450"/>
            <a:ext cx="6921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803" name="Line 58"/>
          <p:cNvSpPr>
            <a:spLocks noChangeShapeType="1"/>
          </p:cNvSpPr>
          <p:nvPr>
            <p:custDataLst>
              <p:tags r:id="rId57"/>
            </p:custDataLst>
          </p:nvPr>
        </p:nvSpPr>
        <p:spPr bwMode="auto">
          <a:xfrm flipH="1">
            <a:off x="1322388" y="5262563"/>
            <a:ext cx="7302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804" name="Line 59"/>
          <p:cNvSpPr>
            <a:spLocks noChangeShapeType="1"/>
          </p:cNvSpPr>
          <p:nvPr>
            <p:custDataLst>
              <p:tags r:id="rId58"/>
            </p:custDataLst>
          </p:nvPr>
        </p:nvSpPr>
        <p:spPr bwMode="auto">
          <a:xfrm flipH="1">
            <a:off x="2011363" y="3735388"/>
            <a:ext cx="63642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805" name="Line 60"/>
          <p:cNvSpPr>
            <a:spLocks noChangeShapeType="1"/>
          </p:cNvSpPr>
          <p:nvPr>
            <p:custDataLst>
              <p:tags r:id="rId59"/>
            </p:custDataLst>
          </p:nvPr>
        </p:nvSpPr>
        <p:spPr bwMode="auto">
          <a:xfrm flipH="1">
            <a:off x="2032000" y="3513138"/>
            <a:ext cx="3175" cy="2397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806" name="Line 61"/>
          <p:cNvSpPr>
            <a:spLocks noChangeShapeType="1"/>
          </p:cNvSpPr>
          <p:nvPr>
            <p:custDataLst>
              <p:tags r:id="rId60"/>
            </p:custDataLst>
          </p:nvPr>
        </p:nvSpPr>
        <p:spPr bwMode="auto">
          <a:xfrm flipH="1">
            <a:off x="1333500" y="5824538"/>
            <a:ext cx="6826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352800" y="6248400"/>
            <a:ext cx="3185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Must filter out temporary states</a:t>
            </a:r>
            <a:endParaRPr lang="en-US" dirty="0"/>
          </a:p>
        </p:txBody>
      </p:sp>
      <p:sp>
        <p:nvSpPr>
          <p:cNvPr id="64" name="Line 5"/>
          <p:cNvSpPr>
            <a:spLocks noChangeShapeType="1"/>
          </p:cNvSpPr>
          <p:nvPr>
            <p:custDataLst>
              <p:tags r:id="rId61"/>
            </p:custDataLst>
          </p:nvPr>
        </p:nvSpPr>
        <p:spPr bwMode="auto">
          <a:xfrm flipH="1" flipV="1">
            <a:off x="2016124" y="4572000"/>
            <a:ext cx="557213" cy="0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Line 8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 flipH="1">
            <a:off x="2725738" y="4343404"/>
            <a:ext cx="5618162" cy="0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Line 9"/>
          <p:cNvSpPr>
            <a:spLocks noChangeShapeType="1"/>
          </p:cNvSpPr>
          <p:nvPr>
            <p:custDataLst>
              <p:tags r:id="rId63"/>
            </p:custDataLst>
          </p:nvPr>
        </p:nvSpPr>
        <p:spPr bwMode="auto">
          <a:xfrm flipH="1">
            <a:off x="2573338" y="4343404"/>
            <a:ext cx="152400" cy="228600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Line 5"/>
          <p:cNvSpPr>
            <a:spLocks noChangeShapeType="1"/>
          </p:cNvSpPr>
          <p:nvPr>
            <p:custDataLst>
              <p:tags r:id="rId64"/>
            </p:custDataLst>
          </p:nvPr>
        </p:nvSpPr>
        <p:spPr bwMode="auto">
          <a:xfrm flipH="1" flipV="1">
            <a:off x="2035174" y="4997450"/>
            <a:ext cx="1160464" cy="0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Line 8"/>
          <p:cNvSpPr>
            <a:spLocks noChangeShapeType="1"/>
          </p:cNvSpPr>
          <p:nvPr>
            <p:custDataLst>
              <p:tags r:id="rId65"/>
            </p:custDataLst>
          </p:nvPr>
        </p:nvSpPr>
        <p:spPr bwMode="auto">
          <a:xfrm flipH="1">
            <a:off x="3352799" y="4768854"/>
            <a:ext cx="5010151" cy="0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Line 9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 flipH="1">
            <a:off x="3195638" y="4768854"/>
            <a:ext cx="152400" cy="228600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Line 5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 flipH="1" flipV="1">
            <a:off x="2028824" y="5824538"/>
            <a:ext cx="1202531" cy="4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Line 5"/>
          <p:cNvSpPr>
            <a:spLocks noChangeShapeType="1"/>
          </p:cNvSpPr>
          <p:nvPr>
            <p:custDataLst>
              <p:tags r:id="rId68"/>
            </p:custDataLst>
          </p:nvPr>
        </p:nvSpPr>
        <p:spPr bwMode="auto">
          <a:xfrm flipH="1" flipV="1">
            <a:off x="2016124" y="5262563"/>
            <a:ext cx="557213" cy="0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Line 8"/>
          <p:cNvSpPr>
            <a:spLocks noChangeShapeType="1"/>
          </p:cNvSpPr>
          <p:nvPr>
            <p:custDataLst>
              <p:tags r:id="rId69"/>
            </p:custDataLst>
          </p:nvPr>
        </p:nvSpPr>
        <p:spPr bwMode="auto">
          <a:xfrm flipH="1">
            <a:off x="2725738" y="5491167"/>
            <a:ext cx="5618162" cy="0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Line 9"/>
          <p:cNvSpPr>
            <a:spLocks noChangeShapeType="1"/>
          </p:cNvSpPr>
          <p:nvPr>
            <p:custDataLst>
              <p:tags r:id="rId70"/>
            </p:custDataLst>
          </p:nvPr>
        </p:nvSpPr>
        <p:spPr bwMode="auto">
          <a:xfrm flipH="1" flipV="1">
            <a:off x="2592389" y="5262567"/>
            <a:ext cx="152400" cy="228600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flipV="1">
            <a:off x="3205163" y="5791200"/>
            <a:ext cx="816768" cy="228600"/>
            <a:chOff x="3205163" y="5595942"/>
            <a:chExt cx="816768" cy="228600"/>
          </a:xfrm>
        </p:grpSpPr>
        <p:sp>
          <p:nvSpPr>
            <p:cNvPr id="71" name="Line 8"/>
            <p:cNvSpPr>
              <a:spLocks noChangeShapeType="1"/>
            </p:cNvSpPr>
            <p:nvPr>
              <p:custDataLst>
                <p:tags r:id="rId72"/>
              </p:custDataLst>
            </p:nvPr>
          </p:nvSpPr>
          <p:spPr bwMode="auto">
            <a:xfrm flipH="1">
              <a:off x="3357563" y="5595942"/>
              <a:ext cx="531018" cy="0"/>
            </a:xfrm>
            <a:prstGeom prst="line">
              <a:avLst/>
            </a:prstGeom>
            <a:noFill/>
            <a:ln w="50800">
              <a:solidFill>
                <a:schemeClr val="tx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Line 9"/>
            <p:cNvSpPr>
              <a:spLocks noChangeShapeType="1"/>
            </p:cNvSpPr>
            <p:nvPr>
              <p:custDataLst>
                <p:tags r:id="rId73"/>
              </p:custDataLst>
            </p:nvPr>
          </p:nvSpPr>
          <p:spPr bwMode="auto">
            <a:xfrm flipH="1">
              <a:off x="3205163" y="5595942"/>
              <a:ext cx="152400" cy="228600"/>
            </a:xfrm>
            <a:prstGeom prst="line">
              <a:avLst/>
            </a:prstGeom>
            <a:noFill/>
            <a:ln w="50800">
              <a:solidFill>
                <a:schemeClr val="tx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Line 9"/>
            <p:cNvSpPr>
              <a:spLocks noChangeShapeType="1"/>
            </p:cNvSpPr>
            <p:nvPr>
              <p:custDataLst>
                <p:tags r:id="rId74"/>
              </p:custDataLst>
            </p:nvPr>
          </p:nvSpPr>
          <p:spPr bwMode="auto">
            <a:xfrm flipH="1" flipV="1">
              <a:off x="3869531" y="5595942"/>
              <a:ext cx="152400" cy="228600"/>
            </a:xfrm>
            <a:prstGeom prst="line">
              <a:avLst/>
            </a:prstGeom>
            <a:noFill/>
            <a:ln w="50800">
              <a:solidFill>
                <a:schemeClr val="tx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7" name="Line 5"/>
          <p:cNvSpPr>
            <a:spLocks noChangeShapeType="1"/>
          </p:cNvSpPr>
          <p:nvPr>
            <p:custDataLst>
              <p:tags r:id="rId71"/>
            </p:custDataLst>
          </p:nvPr>
        </p:nvSpPr>
        <p:spPr bwMode="auto">
          <a:xfrm flipH="1" flipV="1">
            <a:off x="4021930" y="5824534"/>
            <a:ext cx="4321969" cy="8"/>
          </a:xfrm>
          <a:prstGeom prst="line">
            <a:avLst/>
          </a:prstGeom>
          <a:noFill/>
          <a:ln w="508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" name="Straight Arrow Connector 2"/>
          <p:cNvCxnSpPr>
            <a:stCxn id="4" idx="3"/>
            <a:endCxn id="31789" idx="1"/>
          </p:cNvCxnSpPr>
          <p:nvPr/>
        </p:nvCxnSpPr>
        <p:spPr>
          <a:xfrm flipV="1">
            <a:off x="2592389" y="6119813"/>
            <a:ext cx="688975" cy="2809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745682" y="6216134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OH NO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8FC4B-684B-7F48-9A49-2698A0D1F1E8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0"/>
            <a:ext cx="8229600" cy="762000"/>
          </a:xfrm>
          <a:noFill/>
        </p:spPr>
        <p:txBody>
          <a:bodyPr lIns="90472" tIns="44442" rIns="90472" bIns="44442" anchor="b"/>
          <a:lstStyle/>
          <a:p>
            <a:pPr eaLnBrk="1" hangingPunct="1"/>
            <a:r>
              <a:rPr lang="en-US"/>
              <a:t>Safe Sequential Circuits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762000"/>
            <a:ext cx="8229600" cy="2286000"/>
          </a:xfrm>
          <a:noFill/>
        </p:spPr>
        <p:txBody>
          <a:bodyPr lIns="90472" tIns="44442" rIns="90472" bIns="44442">
            <a:normAutofit fontScale="92500" lnSpcReduction="10000"/>
          </a:bodyPr>
          <a:lstStyle/>
          <a:p>
            <a:pPr eaLnBrk="1" hangingPunct="1"/>
            <a:r>
              <a:rPr lang="en-US" dirty="0"/>
              <a:t>Clocked elements on feedback, perhaps outputs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Clock signal synchronizes operation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Clocked elements hide </a:t>
            </a:r>
            <a:r>
              <a:rPr lang="en-US" dirty="0" smtClean="0">
                <a:ea typeface="ＭＳ Ｐゴシック" charset="-128"/>
              </a:rPr>
              <a:t>glitches/hazards</a:t>
            </a:r>
          </a:p>
          <a:p>
            <a:pPr lvl="1" eaLnBrk="1" hangingPunct="1"/>
            <a:endParaRPr lang="en-US" dirty="0">
              <a:ea typeface="ＭＳ Ｐゴシック" charset="-128"/>
            </a:endParaRPr>
          </a:p>
          <a:p>
            <a:pPr lvl="1" eaLnBrk="1" hangingPunct="1">
              <a:buNone/>
            </a:pPr>
            <a:r>
              <a:rPr lang="en-US" dirty="0">
                <a:ea typeface="ＭＳ Ｐゴシック" charset="-128"/>
              </a:rPr>
              <a:t> </a:t>
            </a:r>
          </a:p>
        </p:txBody>
      </p:sp>
      <p:sp>
        <p:nvSpPr>
          <p:cNvPr id="33797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197100" y="3946525"/>
            <a:ext cx="9207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>
                <a:latin typeface="Trebuchet MS" charset="0"/>
              </a:rPr>
              <a:t>Clock</a:t>
            </a:r>
          </a:p>
        </p:txBody>
      </p:sp>
      <p:grpSp>
        <p:nvGrpSpPr>
          <p:cNvPr id="2" name="Group 5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5013325" y="2547938"/>
            <a:ext cx="255588" cy="1060450"/>
            <a:chOff x="3146" y="1811"/>
            <a:chExt cx="161" cy="667"/>
          </a:xfrm>
        </p:grpSpPr>
        <p:sp>
          <p:nvSpPr>
            <p:cNvPr id="33917" name="Rectangle 6"/>
            <p:cNvSpPr>
              <a:spLocks noChangeArrowheads="1"/>
            </p:cNvSpPr>
            <p:nvPr>
              <p:custDataLst>
                <p:tags r:id="rId123"/>
              </p:custDataLst>
            </p:nvPr>
          </p:nvSpPr>
          <p:spPr bwMode="auto">
            <a:xfrm>
              <a:off x="3146" y="1811"/>
              <a:ext cx="161" cy="3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8" name="Rectangle 7"/>
            <p:cNvSpPr>
              <a:spLocks noChangeArrowheads="1"/>
            </p:cNvSpPr>
            <p:nvPr>
              <p:custDataLst>
                <p:tags r:id="rId124"/>
              </p:custDataLst>
            </p:nvPr>
          </p:nvSpPr>
          <p:spPr bwMode="auto">
            <a:xfrm>
              <a:off x="3146" y="1971"/>
              <a:ext cx="161" cy="3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9" name="Rectangle 8"/>
            <p:cNvSpPr>
              <a:spLocks noChangeArrowheads="1"/>
            </p:cNvSpPr>
            <p:nvPr>
              <p:custDataLst>
                <p:tags r:id="rId125"/>
              </p:custDataLst>
            </p:nvPr>
          </p:nvSpPr>
          <p:spPr bwMode="auto">
            <a:xfrm>
              <a:off x="3146" y="2115"/>
              <a:ext cx="161" cy="3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</p:grpSp>
      <p:sp>
        <p:nvSpPr>
          <p:cNvPr id="33799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989388" y="2225675"/>
            <a:ext cx="1012825" cy="12065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10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3157538" y="2219325"/>
            <a:ext cx="415925" cy="1517650"/>
            <a:chOff x="1978" y="1603"/>
            <a:chExt cx="261" cy="956"/>
          </a:xfrm>
        </p:grpSpPr>
        <p:sp>
          <p:nvSpPr>
            <p:cNvPr id="33907" name="Rectangle 11"/>
            <p:cNvSpPr>
              <a:spLocks noChangeArrowheads="1"/>
            </p:cNvSpPr>
            <p:nvPr>
              <p:custDataLst>
                <p:tags r:id="rId113"/>
              </p:custDataLst>
            </p:nvPr>
          </p:nvSpPr>
          <p:spPr bwMode="auto">
            <a:xfrm>
              <a:off x="1978" y="1603"/>
              <a:ext cx="18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X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8" name="Rectangle 12"/>
            <p:cNvSpPr>
              <a:spLocks noChangeArrowheads="1"/>
            </p:cNvSpPr>
            <p:nvPr>
              <p:custDataLst>
                <p:tags r:id="rId114"/>
              </p:custDataLst>
            </p:nvPr>
          </p:nvSpPr>
          <p:spPr bwMode="auto">
            <a:xfrm>
              <a:off x="2074" y="1649"/>
              <a:ext cx="16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1</a:t>
              </a:r>
            </a:p>
            <a:p>
              <a:pPr eaLnBrk="0" latinLnBrk="1" hangingPunct="0"/>
              <a:endParaRPr lang="en-US" sz="12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9" name="Rectangle 13"/>
            <p:cNvSpPr>
              <a:spLocks noChangeArrowheads="1"/>
            </p:cNvSpPr>
            <p:nvPr>
              <p:custDataLst>
                <p:tags r:id="rId115"/>
              </p:custDataLst>
            </p:nvPr>
          </p:nvSpPr>
          <p:spPr bwMode="auto">
            <a:xfrm>
              <a:off x="2122" y="1603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0" name="Rectangle 14"/>
            <p:cNvSpPr>
              <a:spLocks noChangeArrowheads="1"/>
            </p:cNvSpPr>
            <p:nvPr>
              <p:custDataLst>
                <p:tags r:id="rId116"/>
              </p:custDataLst>
            </p:nvPr>
          </p:nvSpPr>
          <p:spPr bwMode="auto">
            <a:xfrm>
              <a:off x="1978" y="1747"/>
              <a:ext cx="18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X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1" name="Rectangle 15"/>
            <p:cNvSpPr>
              <a:spLocks noChangeArrowheads="1"/>
            </p:cNvSpPr>
            <p:nvPr>
              <p:custDataLst>
                <p:tags r:id="rId117"/>
              </p:custDataLst>
            </p:nvPr>
          </p:nvSpPr>
          <p:spPr bwMode="auto">
            <a:xfrm>
              <a:off x="2074" y="1793"/>
              <a:ext cx="16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2</a:t>
              </a:r>
            </a:p>
            <a:p>
              <a:pPr eaLnBrk="0" latinLnBrk="1" hangingPunct="0"/>
              <a:endParaRPr lang="en-US" sz="12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2" name="Rectangle 16"/>
            <p:cNvSpPr>
              <a:spLocks noChangeArrowheads="1"/>
            </p:cNvSpPr>
            <p:nvPr>
              <p:custDataLst>
                <p:tags r:id="rId118"/>
              </p:custDataLst>
            </p:nvPr>
          </p:nvSpPr>
          <p:spPr bwMode="auto">
            <a:xfrm>
              <a:off x="2122" y="1747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3" name="Rectangle 17"/>
            <p:cNvSpPr>
              <a:spLocks noChangeArrowheads="1"/>
            </p:cNvSpPr>
            <p:nvPr>
              <p:custDataLst>
                <p:tags r:id="rId119"/>
              </p:custDataLst>
            </p:nvPr>
          </p:nvSpPr>
          <p:spPr bwMode="auto">
            <a:xfrm>
              <a:off x="1978" y="1907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4" name="Rectangle 18"/>
            <p:cNvSpPr>
              <a:spLocks noChangeArrowheads="1"/>
            </p:cNvSpPr>
            <p:nvPr>
              <p:custDataLst>
                <p:tags r:id="rId120"/>
              </p:custDataLst>
            </p:nvPr>
          </p:nvSpPr>
          <p:spPr bwMode="auto">
            <a:xfrm>
              <a:off x="1978" y="2051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5" name="Rectangle 19"/>
            <p:cNvSpPr>
              <a:spLocks noChangeArrowheads="1"/>
            </p:cNvSpPr>
            <p:nvPr>
              <p:custDataLst>
                <p:tags r:id="rId121"/>
              </p:custDataLst>
            </p:nvPr>
          </p:nvSpPr>
          <p:spPr bwMode="auto">
            <a:xfrm>
              <a:off x="1978" y="2195"/>
              <a:ext cx="18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X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6" name="Rectangle 20"/>
            <p:cNvSpPr>
              <a:spLocks noChangeArrowheads="1"/>
            </p:cNvSpPr>
            <p:nvPr>
              <p:custDataLst>
                <p:tags r:id="rId122"/>
              </p:custDataLst>
            </p:nvPr>
          </p:nvSpPr>
          <p:spPr bwMode="auto">
            <a:xfrm>
              <a:off x="2074" y="2241"/>
              <a:ext cx="165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n</a:t>
              </a:r>
            </a:p>
            <a:p>
              <a:pPr eaLnBrk="0" latinLnBrk="1" hangingPunct="0"/>
              <a:endParaRPr lang="en-US" sz="1200">
                <a:solidFill>
                  <a:srgbClr val="000000"/>
                </a:solidFill>
                <a:latin typeface="Trebuchet MS" charset="0"/>
              </a:endParaRPr>
            </a:p>
          </p:txBody>
        </p:sp>
      </p:grpSp>
      <p:sp>
        <p:nvSpPr>
          <p:cNvPr id="33801" name="Rectangle 2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171950" y="2487613"/>
            <a:ext cx="654050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rebuchet MS" charset="0"/>
              </a:rPr>
              <a:t>Logic</a:t>
            </a:r>
          </a:p>
          <a:p>
            <a:pPr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33802" name="Rectangle 2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976688" y="2784475"/>
            <a:ext cx="180975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  <a:p>
            <a:pPr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33803" name="Rectangle 2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052888" y="2784475"/>
            <a:ext cx="944562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rebuchet MS" charset="0"/>
              </a:rPr>
              <a:t>Network</a:t>
            </a:r>
          </a:p>
          <a:p>
            <a:pPr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</p:txBody>
      </p:sp>
      <p:grpSp>
        <p:nvGrpSpPr>
          <p:cNvPr id="4" name="Group 24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5600700" y="2219325"/>
            <a:ext cx="460375" cy="1517650"/>
            <a:chOff x="3516" y="1603"/>
            <a:chExt cx="290" cy="956"/>
          </a:xfrm>
        </p:grpSpPr>
        <p:sp>
          <p:nvSpPr>
            <p:cNvPr id="33897" name="Rectangle 25"/>
            <p:cNvSpPr>
              <a:spLocks noChangeArrowheads="1"/>
            </p:cNvSpPr>
            <p:nvPr>
              <p:custDataLst>
                <p:tags r:id="rId103"/>
              </p:custDataLst>
            </p:nvPr>
          </p:nvSpPr>
          <p:spPr bwMode="auto">
            <a:xfrm>
              <a:off x="3516" y="1603"/>
              <a:ext cx="18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Z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898" name="Rectangle 26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3612" y="1649"/>
              <a:ext cx="16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1</a:t>
              </a:r>
            </a:p>
            <a:p>
              <a:pPr eaLnBrk="0" latinLnBrk="1" hangingPunct="0"/>
              <a:endParaRPr lang="en-US" sz="12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899" name="Rectangle 27"/>
            <p:cNvSpPr>
              <a:spLocks noChangeArrowheads="1"/>
            </p:cNvSpPr>
            <p:nvPr>
              <p:custDataLst>
                <p:tags r:id="rId105"/>
              </p:custDataLst>
            </p:nvPr>
          </p:nvSpPr>
          <p:spPr bwMode="auto">
            <a:xfrm>
              <a:off x="3660" y="1603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0" name="Rectangle 28"/>
            <p:cNvSpPr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3516" y="1747"/>
              <a:ext cx="18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Z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1" name="Rectangle 29"/>
            <p:cNvSpPr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>
              <a:off x="3612" y="1793"/>
              <a:ext cx="16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2</a:t>
              </a:r>
            </a:p>
            <a:p>
              <a:pPr eaLnBrk="0" latinLnBrk="1" hangingPunct="0"/>
              <a:endParaRPr lang="en-US" sz="12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2" name="Rectangle 30"/>
            <p:cNvSpPr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3660" y="1747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3" name="Rectangle 31"/>
            <p:cNvSpPr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3516" y="1907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4" name="Rectangle 32"/>
            <p:cNvSpPr>
              <a:spLocks noChangeArrowheads="1"/>
            </p:cNvSpPr>
            <p:nvPr>
              <p:custDataLst>
                <p:tags r:id="rId110"/>
              </p:custDataLst>
            </p:nvPr>
          </p:nvSpPr>
          <p:spPr bwMode="auto">
            <a:xfrm>
              <a:off x="3516" y="2051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5" name="Rectangle 33"/>
            <p:cNvSpPr>
              <a:spLocks noChangeArrowheads="1"/>
            </p:cNvSpPr>
            <p:nvPr>
              <p:custDataLst>
                <p:tags r:id="rId111"/>
              </p:custDataLst>
            </p:nvPr>
          </p:nvSpPr>
          <p:spPr bwMode="auto">
            <a:xfrm>
              <a:off x="3516" y="2195"/>
              <a:ext cx="18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Z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6" name="Rectangle 34"/>
            <p:cNvSpPr>
              <a:spLocks noChangeArrowheads="1"/>
            </p:cNvSpPr>
            <p:nvPr>
              <p:custDataLst>
                <p:tags r:id="rId112"/>
              </p:custDataLst>
            </p:nvPr>
          </p:nvSpPr>
          <p:spPr bwMode="auto">
            <a:xfrm>
              <a:off x="3612" y="2241"/>
              <a:ext cx="19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m</a:t>
              </a:r>
            </a:p>
            <a:p>
              <a:pPr eaLnBrk="0" latinLnBrk="1" hangingPunct="0"/>
              <a:endParaRPr lang="en-US" sz="1200">
                <a:solidFill>
                  <a:srgbClr val="000000"/>
                </a:solidFill>
                <a:latin typeface="Trebuchet MS" charset="0"/>
              </a:endParaRPr>
            </a:p>
          </p:txBody>
        </p:sp>
      </p:grpSp>
      <p:sp>
        <p:nvSpPr>
          <p:cNvPr id="33805" name="Freeform 35"/>
          <p:cNvSpPr>
            <a:spLocks/>
          </p:cNvSpPr>
          <p:nvPr>
            <p:custDataLst>
              <p:tags r:id="rId11"/>
            </p:custDataLst>
          </p:nvPr>
        </p:nvSpPr>
        <p:spPr bwMode="auto">
          <a:xfrm>
            <a:off x="3054350" y="3321050"/>
            <a:ext cx="2090738" cy="379413"/>
          </a:xfrm>
          <a:custGeom>
            <a:avLst/>
            <a:gdLst>
              <a:gd name="T0" fmla="*/ 1280 w 1281"/>
              <a:gd name="T1" fmla="*/ 16 h 257"/>
              <a:gd name="T2" fmla="*/ 1280 w 1281"/>
              <a:gd name="T3" fmla="*/ 256 h 257"/>
              <a:gd name="T4" fmla="*/ 0 w 1281"/>
              <a:gd name="T5" fmla="*/ 256 h 257"/>
              <a:gd name="T6" fmla="*/ 0 w 1281"/>
              <a:gd name="T7" fmla="*/ 0 h 257"/>
              <a:gd name="T8" fmla="*/ 16 w 1281"/>
              <a:gd name="T9" fmla="*/ 0 h 257"/>
              <a:gd name="T10" fmla="*/ 96 w 1281"/>
              <a:gd name="T11" fmla="*/ 0 h 25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81"/>
              <a:gd name="T19" fmla="*/ 0 h 257"/>
              <a:gd name="T20" fmla="*/ 1281 w 1281"/>
              <a:gd name="T21" fmla="*/ 257 h 25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81" h="257">
                <a:moveTo>
                  <a:pt x="1280" y="16"/>
                </a:moveTo>
                <a:lnTo>
                  <a:pt x="1280" y="256"/>
                </a:lnTo>
                <a:lnTo>
                  <a:pt x="0" y="256"/>
                </a:lnTo>
                <a:lnTo>
                  <a:pt x="0" y="0"/>
                </a:lnTo>
                <a:lnTo>
                  <a:pt x="16" y="0"/>
                </a:lnTo>
                <a:lnTo>
                  <a:pt x="96" y="0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36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3438525" y="2547938"/>
            <a:ext cx="255588" cy="1060450"/>
            <a:chOff x="2154" y="1811"/>
            <a:chExt cx="161" cy="667"/>
          </a:xfrm>
        </p:grpSpPr>
        <p:sp>
          <p:nvSpPr>
            <p:cNvPr id="33894" name="Rectangle 37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2154" y="1811"/>
              <a:ext cx="161" cy="3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895" name="Rectangle 38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>
              <a:off x="2154" y="1971"/>
              <a:ext cx="161" cy="3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896" name="Rectangle 39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2154" y="2115"/>
              <a:ext cx="161" cy="3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</p:grpSp>
      <p:sp>
        <p:nvSpPr>
          <p:cNvPr id="33807" name="Rectangle 40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175125" y="3544888"/>
            <a:ext cx="157163" cy="31115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8" name="Rectangle 41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191125" y="3176588"/>
            <a:ext cx="157163" cy="31115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9" name="Rectangle 42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187950" y="2481263"/>
            <a:ext cx="157163" cy="309562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0" name="Rectangle 43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189538" y="2116138"/>
            <a:ext cx="157162" cy="309562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1" name="Freeform 44"/>
          <p:cNvSpPr>
            <a:spLocks/>
          </p:cNvSpPr>
          <p:nvPr>
            <p:custDataLst>
              <p:tags r:id="rId17"/>
            </p:custDataLst>
          </p:nvPr>
        </p:nvSpPr>
        <p:spPr bwMode="auto">
          <a:xfrm>
            <a:off x="3025775" y="2198688"/>
            <a:ext cx="2627313" cy="1990725"/>
          </a:xfrm>
          <a:custGeom>
            <a:avLst/>
            <a:gdLst>
              <a:gd name="T0" fmla="*/ 0 w 1655"/>
              <a:gd name="T1" fmla="*/ 1253 h 1254"/>
              <a:gd name="T2" fmla="*/ 1654 w 1655"/>
              <a:gd name="T3" fmla="*/ 1253 h 1254"/>
              <a:gd name="T4" fmla="*/ 1654 w 1655"/>
              <a:gd name="T5" fmla="*/ 0 h 1254"/>
              <a:gd name="T6" fmla="*/ 1467 w 1655"/>
              <a:gd name="T7" fmla="*/ 0 h 1254"/>
              <a:gd name="T8" fmla="*/ 0 60000 65536"/>
              <a:gd name="T9" fmla="*/ 0 60000 65536"/>
              <a:gd name="T10" fmla="*/ 0 60000 65536"/>
              <a:gd name="T11" fmla="*/ 0 60000 65536"/>
              <a:gd name="T12" fmla="*/ 0 w 1655"/>
              <a:gd name="T13" fmla="*/ 0 h 1254"/>
              <a:gd name="T14" fmla="*/ 1655 w 1655"/>
              <a:gd name="T15" fmla="*/ 1254 h 125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55" h="1254">
                <a:moveTo>
                  <a:pt x="0" y="1253"/>
                </a:moveTo>
                <a:lnTo>
                  <a:pt x="1654" y="1253"/>
                </a:lnTo>
                <a:lnTo>
                  <a:pt x="1654" y="0"/>
                </a:lnTo>
                <a:lnTo>
                  <a:pt x="1467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2" name="Line 45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5341938" y="2749550"/>
            <a:ext cx="303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3" name="Line 46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5348288" y="3454400"/>
            <a:ext cx="2968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4" name="Line 47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4254500" y="3856038"/>
            <a:ext cx="0" cy="339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5" name="Line 48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1470025" y="4705350"/>
            <a:ext cx="0" cy="725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6" name="Line 49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2101850" y="4705350"/>
            <a:ext cx="0" cy="725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7" name="Line 50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2736850" y="4705350"/>
            <a:ext cx="9525" cy="725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8" name="Line 51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3359150" y="4714875"/>
            <a:ext cx="0" cy="771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9" name="Line 52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H="1">
            <a:off x="4016375" y="4705350"/>
            <a:ext cx="0" cy="7159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0" name="Line 53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5283200" y="4705350"/>
            <a:ext cx="0" cy="7064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1" name="Line 54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 flipH="1">
            <a:off x="5903913" y="4705350"/>
            <a:ext cx="0" cy="811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2" name="Line 55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6532563" y="4705350"/>
            <a:ext cx="0" cy="7350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3" name="Line 56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7164388" y="4714875"/>
            <a:ext cx="0" cy="6873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4" name="Line 57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7808913" y="4705350"/>
            <a:ext cx="0" cy="7064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5" name="Line 58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8431213" y="4705350"/>
            <a:ext cx="0" cy="10683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6" name="Rectangle 59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22288" y="4797425"/>
            <a:ext cx="922337" cy="1038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>
                <a:latin typeface="Trebuchet MS" charset="0"/>
              </a:rPr>
              <a:t>Clock</a:t>
            </a:r>
          </a:p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>
                <a:latin typeface="Trebuchet MS" charset="0"/>
              </a:rPr>
              <a:t>Data</a:t>
            </a:r>
          </a:p>
        </p:txBody>
      </p:sp>
      <p:sp>
        <p:nvSpPr>
          <p:cNvPr id="33827" name="Line 60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 flipH="1">
            <a:off x="1422400" y="5676900"/>
            <a:ext cx="2254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8" name="Line 61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 flipH="1">
            <a:off x="1422400" y="5429250"/>
            <a:ext cx="234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9" name="Line 62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H="1">
            <a:off x="3478213" y="5675313"/>
            <a:ext cx="6254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0" name="Line 63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 flipH="1">
            <a:off x="3486150" y="5421313"/>
            <a:ext cx="615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1" name="Line 64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 flipH="1">
            <a:off x="1817688" y="5676900"/>
            <a:ext cx="149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2" name="Line 65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 flipH="1">
            <a:off x="1819275" y="5419725"/>
            <a:ext cx="1492250" cy="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3" name="Line 66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 flipH="1">
            <a:off x="6000750" y="5673725"/>
            <a:ext cx="7318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4" name="Line 67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 flipH="1">
            <a:off x="5994400" y="5426075"/>
            <a:ext cx="7445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5" name="Line 68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flipH="1">
            <a:off x="4256088" y="5670550"/>
            <a:ext cx="15938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6" name="Line 69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 flipH="1">
            <a:off x="4267200" y="5427663"/>
            <a:ext cx="1568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7" name="Rectangle 70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6043613" y="5384800"/>
            <a:ext cx="6334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imes New Roman" charset="0"/>
              </a:rPr>
              <a:t>Valid</a:t>
            </a:r>
          </a:p>
        </p:txBody>
      </p:sp>
      <p:sp>
        <p:nvSpPr>
          <p:cNvPr id="33838" name="Line 71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 flipH="1">
            <a:off x="6907213" y="5664200"/>
            <a:ext cx="1460500" cy="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9" name="Line 72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 flipH="1">
            <a:off x="6899275" y="5416550"/>
            <a:ext cx="1454150" cy="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0" name="Rectangle 73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7175500" y="5370513"/>
            <a:ext cx="925513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imes New Roman" charset="0"/>
              </a:rPr>
              <a:t>Compute</a:t>
            </a:r>
          </a:p>
        </p:txBody>
      </p:sp>
      <p:sp>
        <p:nvSpPr>
          <p:cNvPr id="33841" name="Line 74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3552825" y="2265363"/>
            <a:ext cx="4286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2" name="Line 75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3556000" y="2635250"/>
            <a:ext cx="4286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3" name="Line 76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>
            <a:off x="5349875" y="3332163"/>
            <a:ext cx="198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4" name="Line 77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3552825" y="3303588"/>
            <a:ext cx="4286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5" name="Line 78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5343525" y="2370138"/>
            <a:ext cx="2000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6" name="Line 79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>
            <a:off x="5353050" y="2635250"/>
            <a:ext cx="198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7" name="Line 80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>
            <a:off x="5000625" y="2644775"/>
            <a:ext cx="1905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8" name="Line 81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 flipV="1">
            <a:off x="5010150" y="2370138"/>
            <a:ext cx="1841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9" name="Line 82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>
            <a:off x="5010150" y="3332163"/>
            <a:ext cx="1905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" name="Group 83"/>
          <p:cNvGrpSpPr>
            <a:grpSpLocks/>
          </p:cNvGrpSpPr>
          <p:nvPr>
            <p:custDataLst>
              <p:tags r:id="rId56"/>
            </p:custDataLst>
          </p:nvPr>
        </p:nvGrpSpPr>
        <p:grpSpPr bwMode="auto">
          <a:xfrm>
            <a:off x="1638300" y="5418138"/>
            <a:ext cx="190500" cy="257175"/>
            <a:chOff x="1272" y="3864"/>
            <a:chExt cx="120" cy="162"/>
          </a:xfrm>
        </p:grpSpPr>
        <p:sp>
          <p:nvSpPr>
            <p:cNvPr id="33892" name="Line 84"/>
            <p:cNvSpPr>
              <a:spLocks noChangeShapeType="1"/>
            </p:cNvSpPr>
            <p:nvPr>
              <p:custDataLst>
                <p:tags r:id="rId98"/>
              </p:custDataLst>
            </p:nvPr>
          </p:nvSpPr>
          <p:spPr bwMode="auto">
            <a:xfrm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93" name="Line 85"/>
            <p:cNvSpPr>
              <a:spLocks noChangeShapeType="1"/>
            </p:cNvSpPr>
            <p:nvPr>
              <p:custDataLst>
                <p:tags r:id="rId99"/>
              </p:custDataLst>
            </p:nvPr>
          </p:nvSpPr>
          <p:spPr bwMode="auto">
            <a:xfrm flipH="1"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86"/>
          <p:cNvGrpSpPr>
            <a:grpSpLocks/>
          </p:cNvGrpSpPr>
          <p:nvPr>
            <p:custDataLst>
              <p:tags r:id="rId57"/>
            </p:custDataLst>
          </p:nvPr>
        </p:nvGrpSpPr>
        <p:grpSpPr bwMode="auto">
          <a:xfrm>
            <a:off x="5824538" y="5418138"/>
            <a:ext cx="188912" cy="257175"/>
            <a:chOff x="1272" y="3864"/>
            <a:chExt cx="120" cy="162"/>
          </a:xfrm>
        </p:grpSpPr>
        <p:sp>
          <p:nvSpPr>
            <p:cNvPr id="33890" name="Line 87"/>
            <p:cNvSpPr>
              <a:spLocks noChangeShapeType="1"/>
            </p:cNvSpPr>
            <p:nvPr>
              <p:custDataLst>
                <p:tags r:id="rId96"/>
              </p:custDataLst>
            </p:nvPr>
          </p:nvSpPr>
          <p:spPr bwMode="auto">
            <a:xfrm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91" name="Line 88"/>
            <p:cNvSpPr>
              <a:spLocks noChangeShapeType="1"/>
            </p:cNvSpPr>
            <p:nvPr>
              <p:custDataLst>
                <p:tags r:id="rId97"/>
              </p:custDataLst>
            </p:nvPr>
          </p:nvSpPr>
          <p:spPr bwMode="auto">
            <a:xfrm flipH="1"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" name="Group 89"/>
          <p:cNvGrpSpPr>
            <a:grpSpLocks/>
          </p:cNvGrpSpPr>
          <p:nvPr>
            <p:custDataLst>
              <p:tags r:id="rId58"/>
            </p:custDataLst>
          </p:nvPr>
        </p:nvGrpSpPr>
        <p:grpSpPr bwMode="auto">
          <a:xfrm>
            <a:off x="6724650" y="5418138"/>
            <a:ext cx="190500" cy="257175"/>
            <a:chOff x="1272" y="3864"/>
            <a:chExt cx="120" cy="162"/>
          </a:xfrm>
        </p:grpSpPr>
        <p:sp>
          <p:nvSpPr>
            <p:cNvPr id="33888" name="Line 90"/>
            <p:cNvSpPr>
              <a:spLocks noChangeShapeType="1"/>
            </p:cNvSpPr>
            <p:nvPr>
              <p:custDataLst>
                <p:tags r:id="rId94"/>
              </p:custDataLst>
            </p:nvPr>
          </p:nvSpPr>
          <p:spPr bwMode="auto">
            <a:xfrm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89" name="Line 91"/>
            <p:cNvSpPr>
              <a:spLocks noChangeShapeType="1"/>
            </p:cNvSpPr>
            <p:nvPr>
              <p:custDataLst>
                <p:tags r:id="rId95"/>
              </p:custDataLst>
            </p:nvPr>
          </p:nvSpPr>
          <p:spPr bwMode="auto">
            <a:xfrm flipH="1"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92"/>
          <p:cNvGrpSpPr>
            <a:grpSpLocks/>
          </p:cNvGrpSpPr>
          <p:nvPr>
            <p:custDataLst>
              <p:tags r:id="rId59"/>
            </p:custDataLst>
          </p:nvPr>
        </p:nvGrpSpPr>
        <p:grpSpPr bwMode="auto">
          <a:xfrm>
            <a:off x="8348663" y="5408613"/>
            <a:ext cx="190500" cy="257175"/>
            <a:chOff x="1272" y="3864"/>
            <a:chExt cx="120" cy="162"/>
          </a:xfrm>
        </p:grpSpPr>
        <p:sp>
          <p:nvSpPr>
            <p:cNvPr id="33886" name="Line 93"/>
            <p:cNvSpPr>
              <a:spLocks noChangeShapeType="1"/>
            </p:cNvSpPr>
            <p:nvPr>
              <p:custDataLst>
                <p:tags r:id="rId92"/>
              </p:custDataLst>
            </p:nvPr>
          </p:nvSpPr>
          <p:spPr bwMode="auto">
            <a:xfrm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87" name="Line 94"/>
            <p:cNvSpPr>
              <a:spLocks noChangeShapeType="1"/>
            </p:cNvSpPr>
            <p:nvPr>
              <p:custDataLst>
                <p:tags r:id="rId93"/>
              </p:custDataLst>
            </p:nvPr>
          </p:nvSpPr>
          <p:spPr bwMode="auto">
            <a:xfrm flipH="1"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95"/>
          <p:cNvGrpSpPr>
            <a:grpSpLocks/>
          </p:cNvGrpSpPr>
          <p:nvPr>
            <p:custDataLst>
              <p:tags r:id="rId60"/>
            </p:custDataLst>
          </p:nvPr>
        </p:nvGrpSpPr>
        <p:grpSpPr bwMode="auto">
          <a:xfrm>
            <a:off x="4086225" y="5418138"/>
            <a:ext cx="190500" cy="257175"/>
            <a:chOff x="1272" y="3864"/>
            <a:chExt cx="120" cy="162"/>
          </a:xfrm>
        </p:grpSpPr>
        <p:sp>
          <p:nvSpPr>
            <p:cNvPr id="33884" name="Line 96"/>
            <p:cNvSpPr>
              <a:spLocks noChangeShapeType="1"/>
            </p:cNvSpPr>
            <p:nvPr>
              <p:custDataLst>
                <p:tags r:id="rId90"/>
              </p:custDataLst>
            </p:nvPr>
          </p:nvSpPr>
          <p:spPr bwMode="auto">
            <a:xfrm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85" name="Line 97"/>
            <p:cNvSpPr>
              <a:spLocks noChangeShapeType="1"/>
            </p:cNvSpPr>
            <p:nvPr>
              <p:custDataLst>
                <p:tags r:id="rId91"/>
              </p:custDataLst>
            </p:nvPr>
          </p:nvSpPr>
          <p:spPr bwMode="auto">
            <a:xfrm flipH="1"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98"/>
          <p:cNvGrpSpPr>
            <a:grpSpLocks/>
          </p:cNvGrpSpPr>
          <p:nvPr>
            <p:custDataLst>
              <p:tags r:id="rId61"/>
            </p:custDataLst>
          </p:nvPr>
        </p:nvGrpSpPr>
        <p:grpSpPr bwMode="auto">
          <a:xfrm>
            <a:off x="3300413" y="5413375"/>
            <a:ext cx="188912" cy="257175"/>
            <a:chOff x="1272" y="3864"/>
            <a:chExt cx="120" cy="162"/>
          </a:xfrm>
        </p:grpSpPr>
        <p:sp>
          <p:nvSpPr>
            <p:cNvPr id="33882" name="Line 99"/>
            <p:cNvSpPr>
              <a:spLocks noChangeShapeType="1"/>
            </p:cNvSpPr>
            <p:nvPr>
              <p:custDataLst>
                <p:tags r:id="rId88"/>
              </p:custDataLst>
            </p:nvPr>
          </p:nvSpPr>
          <p:spPr bwMode="auto">
            <a:xfrm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83" name="Line 100"/>
            <p:cNvSpPr>
              <a:spLocks noChangeShapeType="1"/>
            </p:cNvSpPr>
            <p:nvPr>
              <p:custDataLst>
                <p:tags r:id="rId89"/>
              </p:custDataLst>
            </p:nvPr>
          </p:nvSpPr>
          <p:spPr bwMode="auto">
            <a:xfrm flipH="1"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3856" name="Line 101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 flipH="1">
            <a:off x="1423988" y="5113338"/>
            <a:ext cx="13382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57" name="Line 102"/>
          <p:cNvSpPr>
            <a:spLocks noChangeShapeType="1"/>
          </p:cNvSpPr>
          <p:nvPr>
            <p:custDataLst>
              <p:tags r:id="rId63"/>
            </p:custDataLst>
          </p:nvPr>
        </p:nvSpPr>
        <p:spPr bwMode="auto">
          <a:xfrm flipH="1">
            <a:off x="2724150" y="4852988"/>
            <a:ext cx="13176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58" name="Line 103"/>
          <p:cNvSpPr>
            <a:spLocks noChangeShapeType="1"/>
          </p:cNvSpPr>
          <p:nvPr>
            <p:custDataLst>
              <p:tags r:id="rId64"/>
            </p:custDataLst>
          </p:nvPr>
        </p:nvSpPr>
        <p:spPr bwMode="auto">
          <a:xfrm>
            <a:off x="2744788" y="4837113"/>
            <a:ext cx="0" cy="287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59" name="Line 104"/>
          <p:cNvSpPr>
            <a:spLocks noChangeShapeType="1"/>
          </p:cNvSpPr>
          <p:nvPr>
            <p:custDataLst>
              <p:tags r:id="rId65"/>
            </p:custDataLst>
          </p:nvPr>
        </p:nvSpPr>
        <p:spPr bwMode="auto">
          <a:xfrm flipH="1">
            <a:off x="4003675" y="5126038"/>
            <a:ext cx="12795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0" name="Line 105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 flipH="1">
            <a:off x="5272088" y="4854575"/>
            <a:ext cx="12795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1" name="Line 106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>
            <a:off x="5283200" y="4837113"/>
            <a:ext cx="0" cy="307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2" name="Line 107"/>
          <p:cNvSpPr>
            <a:spLocks noChangeShapeType="1"/>
          </p:cNvSpPr>
          <p:nvPr>
            <p:custDataLst>
              <p:tags r:id="rId68"/>
            </p:custDataLst>
          </p:nvPr>
        </p:nvSpPr>
        <p:spPr bwMode="auto">
          <a:xfrm>
            <a:off x="6532563" y="4843463"/>
            <a:ext cx="0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3" name="Line 108"/>
          <p:cNvSpPr>
            <a:spLocks noChangeShapeType="1"/>
          </p:cNvSpPr>
          <p:nvPr>
            <p:custDataLst>
              <p:tags r:id="rId69"/>
            </p:custDataLst>
          </p:nvPr>
        </p:nvSpPr>
        <p:spPr bwMode="auto">
          <a:xfrm flipH="1">
            <a:off x="6521450" y="5111750"/>
            <a:ext cx="1308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4" name="Line 109"/>
          <p:cNvSpPr>
            <a:spLocks noChangeShapeType="1"/>
          </p:cNvSpPr>
          <p:nvPr>
            <p:custDataLst>
              <p:tags r:id="rId70"/>
            </p:custDataLst>
          </p:nvPr>
        </p:nvSpPr>
        <p:spPr bwMode="auto">
          <a:xfrm flipH="1">
            <a:off x="7794625" y="4832350"/>
            <a:ext cx="8620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5" name="Line 110"/>
          <p:cNvSpPr>
            <a:spLocks noChangeShapeType="1"/>
          </p:cNvSpPr>
          <p:nvPr>
            <p:custDataLst>
              <p:tags r:id="rId71"/>
            </p:custDataLst>
          </p:nvPr>
        </p:nvSpPr>
        <p:spPr bwMode="auto">
          <a:xfrm>
            <a:off x="4659313" y="4751388"/>
            <a:ext cx="0" cy="6889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6" name="Line 111"/>
          <p:cNvSpPr>
            <a:spLocks noChangeShapeType="1"/>
          </p:cNvSpPr>
          <p:nvPr>
            <p:custDataLst>
              <p:tags r:id="rId72"/>
            </p:custDataLst>
          </p:nvPr>
        </p:nvSpPr>
        <p:spPr bwMode="auto">
          <a:xfrm>
            <a:off x="2733675" y="5675313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7" name="Line 112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>
            <a:off x="2105025" y="5675313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8" name="Line 113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>
            <a:off x="1457325" y="5684838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9" name="Line 114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>
            <a:off x="4010025" y="5675313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0" name="Line 115"/>
          <p:cNvSpPr>
            <a:spLocks noChangeShapeType="1"/>
          </p:cNvSpPr>
          <p:nvPr>
            <p:custDataLst>
              <p:tags r:id="rId76"/>
            </p:custDataLst>
          </p:nvPr>
        </p:nvSpPr>
        <p:spPr bwMode="auto">
          <a:xfrm>
            <a:off x="4667250" y="5684838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1" name="Line 116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>
            <a:off x="5286375" y="5684838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2" name="Line 117"/>
          <p:cNvSpPr>
            <a:spLocks noChangeShapeType="1"/>
          </p:cNvSpPr>
          <p:nvPr>
            <p:custDataLst>
              <p:tags r:id="rId78"/>
            </p:custDataLst>
          </p:nvPr>
        </p:nvSpPr>
        <p:spPr bwMode="auto">
          <a:xfrm>
            <a:off x="6534150" y="5684838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3" name="Line 118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>
            <a:off x="7162800" y="5665788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4" name="Line 119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>
            <a:off x="7800975" y="5675313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5" name="Line 120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>
            <a:off x="3362325" y="5607050"/>
            <a:ext cx="0" cy="1635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6" name="Line 121"/>
          <p:cNvSpPr>
            <a:spLocks noChangeShapeType="1"/>
          </p:cNvSpPr>
          <p:nvPr>
            <p:custDataLst>
              <p:tags r:id="rId82"/>
            </p:custDataLst>
          </p:nvPr>
        </p:nvSpPr>
        <p:spPr bwMode="auto">
          <a:xfrm>
            <a:off x="5903913" y="5588000"/>
            <a:ext cx="0" cy="1635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7" name="Line 122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7808913" y="4813300"/>
            <a:ext cx="0" cy="285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8" name="Line 123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>
            <a:off x="4017963" y="4849813"/>
            <a:ext cx="0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9" name="Rectangle 124"/>
          <p:cNvSpPr>
            <a:spLocks noChangeArrowheads="1"/>
          </p:cNvSpPr>
          <p:nvPr>
            <p:custDataLst>
              <p:tags r:id="rId85"/>
            </p:custDataLst>
          </p:nvPr>
        </p:nvSpPr>
        <p:spPr bwMode="auto">
          <a:xfrm>
            <a:off x="2122488" y="5360988"/>
            <a:ext cx="925512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imes New Roman" charset="0"/>
              </a:rPr>
              <a:t>Compute</a:t>
            </a:r>
            <a:endParaRPr lang="en-US" sz="160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33880" name="Rectangle 125"/>
          <p:cNvSpPr>
            <a:spLocks noChangeArrowheads="1"/>
          </p:cNvSpPr>
          <p:nvPr>
            <p:custDataLst>
              <p:tags r:id="rId86"/>
            </p:custDataLst>
          </p:nvPr>
        </p:nvSpPr>
        <p:spPr bwMode="auto">
          <a:xfrm>
            <a:off x="3481388" y="5372100"/>
            <a:ext cx="6318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imes New Roman" charset="0"/>
              </a:rPr>
              <a:t>Valid</a:t>
            </a:r>
          </a:p>
        </p:txBody>
      </p:sp>
      <p:sp>
        <p:nvSpPr>
          <p:cNvPr id="33881" name="Rectangle 126"/>
          <p:cNvSpPr>
            <a:spLocks noChangeArrowheads="1"/>
          </p:cNvSpPr>
          <p:nvPr>
            <p:custDataLst>
              <p:tags r:id="rId87"/>
            </p:custDataLst>
          </p:nvPr>
        </p:nvSpPr>
        <p:spPr bwMode="auto">
          <a:xfrm>
            <a:off x="4600575" y="5364163"/>
            <a:ext cx="925513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Times New Roman" charset="0"/>
              </a:rPr>
              <a:t>Compute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0"/>
            <a:ext cx="8229600" cy="762000"/>
          </a:xfrm>
          <a:noFill/>
        </p:spPr>
        <p:txBody>
          <a:bodyPr lIns="90472" tIns="44442" rIns="90472" bIns="44442" anchor="b"/>
          <a:lstStyle/>
          <a:p>
            <a:pPr eaLnBrk="1" hangingPunct="1"/>
            <a:r>
              <a:rPr lang="en-US"/>
              <a:t>Safe Sequential Circuits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762000"/>
            <a:ext cx="8229600" cy="2286000"/>
          </a:xfrm>
          <a:noFill/>
        </p:spPr>
        <p:txBody>
          <a:bodyPr lIns="90472" tIns="44442" rIns="90472" bIns="44442">
            <a:normAutofit fontScale="92500" lnSpcReduction="10000"/>
          </a:bodyPr>
          <a:lstStyle/>
          <a:p>
            <a:pPr eaLnBrk="1" hangingPunct="1"/>
            <a:r>
              <a:rPr lang="en-US" dirty="0"/>
              <a:t>Clocked elements on feedback, perhaps outputs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Clock signal synchronizes operation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Clocked elements hide </a:t>
            </a:r>
            <a:r>
              <a:rPr lang="en-US" dirty="0" smtClean="0">
                <a:ea typeface="ＭＳ Ｐゴシック" charset="-128"/>
              </a:rPr>
              <a:t>glitches/hazards</a:t>
            </a:r>
          </a:p>
          <a:p>
            <a:pPr lvl="1" eaLnBrk="1" hangingPunct="1"/>
            <a:endParaRPr lang="en-US" dirty="0">
              <a:ea typeface="ＭＳ Ｐゴシック" charset="-128"/>
            </a:endParaRPr>
          </a:p>
          <a:p>
            <a:pPr lvl="1" eaLnBrk="1" hangingPunct="1">
              <a:buNone/>
            </a:pPr>
            <a:r>
              <a:rPr lang="en-US" dirty="0">
                <a:ea typeface="ＭＳ Ｐゴシック" charset="-128"/>
              </a:rPr>
              <a:t> </a:t>
            </a:r>
          </a:p>
        </p:txBody>
      </p:sp>
      <p:sp>
        <p:nvSpPr>
          <p:cNvPr id="33797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197100" y="3946525"/>
            <a:ext cx="9207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>
                <a:latin typeface="Trebuchet MS" charset="0"/>
              </a:rPr>
              <a:t>Clock</a:t>
            </a:r>
          </a:p>
        </p:txBody>
      </p:sp>
      <p:grpSp>
        <p:nvGrpSpPr>
          <p:cNvPr id="2" name="Group 5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5013325" y="2547938"/>
            <a:ext cx="255588" cy="1060450"/>
            <a:chOff x="3146" y="1811"/>
            <a:chExt cx="161" cy="667"/>
          </a:xfrm>
        </p:grpSpPr>
        <p:sp>
          <p:nvSpPr>
            <p:cNvPr id="33917" name="Rectangle 6"/>
            <p:cNvSpPr>
              <a:spLocks noChangeArrowheads="1"/>
            </p:cNvSpPr>
            <p:nvPr>
              <p:custDataLst>
                <p:tags r:id="rId123"/>
              </p:custDataLst>
            </p:nvPr>
          </p:nvSpPr>
          <p:spPr bwMode="auto">
            <a:xfrm>
              <a:off x="3146" y="1811"/>
              <a:ext cx="161" cy="3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8" name="Rectangle 7"/>
            <p:cNvSpPr>
              <a:spLocks noChangeArrowheads="1"/>
            </p:cNvSpPr>
            <p:nvPr>
              <p:custDataLst>
                <p:tags r:id="rId124"/>
              </p:custDataLst>
            </p:nvPr>
          </p:nvSpPr>
          <p:spPr bwMode="auto">
            <a:xfrm>
              <a:off x="3146" y="1971"/>
              <a:ext cx="161" cy="3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9" name="Rectangle 8"/>
            <p:cNvSpPr>
              <a:spLocks noChangeArrowheads="1"/>
            </p:cNvSpPr>
            <p:nvPr>
              <p:custDataLst>
                <p:tags r:id="rId125"/>
              </p:custDataLst>
            </p:nvPr>
          </p:nvSpPr>
          <p:spPr bwMode="auto">
            <a:xfrm>
              <a:off x="3146" y="2115"/>
              <a:ext cx="161" cy="3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</p:grpSp>
      <p:sp>
        <p:nvSpPr>
          <p:cNvPr id="33799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989388" y="2225675"/>
            <a:ext cx="1012825" cy="12065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10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3157538" y="2219325"/>
            <a:ext cx="415925" cy="1517650"/>
            <a:chOff x="1978" y="1603"/>
            <a:chExt cx="261" cy="956"/>
          </a:xfrm>
        </p:grpSpPr>
        <p:sp>
          <p:nvSpPr>
            <p:cNvPr id="33907" name="Rectangle 11"/>
            <p:cNvSpPr>
              <a:spLocks noChangeArrowheads="1"/>
            </p:cNvSpPr>
            <p:nvPr>
              <p:custDataLst>
                <p:tags r:id="rId113"/>
              </p:custDataLst>
            </p:nvPr>
          </p:nvSpPr>
          <p:spPr bwMode="auto">
            <a:xfrm>
              <a:off x="1978" y="1603"/>
              <a:ext cx="18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X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8" name="Rectangle 12"/>
            <p:cNvSpPr>
              <a:spLocks noChangeArrowheads="1"/>
            </p:cNvSpPr>
            <p:nvPr>
              <p:custDataLst>
                <p:tags r:id="rId114"/>
              </p:custDataLst>
            </p:nvPr>
          </p:nvSpPr>
          <p:spPr bwMode="auto">
            <a:xfrm>
              <a:off x="2074" y="1649"/>
              <a:ext cx="16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1</a:t>
              </a:r>
            </a:p>
            <a:p>
              <a:pPr eaLnBrk="0" latinLnBrk="1" hangingPunct="0"/>
              <a:endParaRPr lang="en-US" sz="12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9" name="Rectangle 13"/>
            <p:cNvSpPr>
              <a:spLocks noChangeArrowheads="1"/>
            </p:cNvSpPr>
            <p:nvPr>
              <p:custDataLst>
                <p:tags r:id="rId115"/>
              </p:custDataLst>
            </p:nvPr>
          </p:nvSpPr>
          <p:spPr bwMode="auto">
            <a:xfrm>
              <a:off x="2122" y="1603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0" name="Rectangle 14"/>
            <p:cNvSpPr>
              <a:spLocks noChangeArrowheads="1"/>
            </p:cNvSpPr>
            <p:nvPr>
              <p:custDataLst>
                <p:tags r:id="rId116"/>
              </p:custDataLst>
            </p:nvPr>
          </p:nvSpPr>
          <p:spPr bwMode="auto">
            <a:xfrm>
              <a:off x="1978" y="1747"/>
              <a:ext cx="18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X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1" name="Rectangle 15"/>
            <p:cNvSpPr>
              <a:spLocks noChangeArrowheads="1"/>
            </p:cNvSpPr>
            <p:nvPr>
              <p:custDataLst>
                <p:tags r:id="rId117"/>
              </p:custDataLst>
            </p:nvPr>
          </p:nvSpPr>
          <p:spPr bwMode="auto">
            <a:xfrm>
              <a:off x="2074" y="1793"/>
              <a:ext cx="163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2</a:t>
              </a:r>
            </a:p>
            <a:p>
              <a:pPr eaLnBrk="0" latinLnBrk="1" hangingPunct="0"/>
              <a:endParaRPr lang="en-US" sz="12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2" name="Rectangle 16"/>
            <p:cNvSpPr>
              <a:spLocks noChangeArrowheads="1"/>
            </p:cNvSpPr>
            <p:nvPr>
              <p:custDataLst>
                <p:tags r:id="rId118"/>
              </p:custDataLst>
            </p:nvPr>
          </p:nvSpPr>
          <p:spPr bwMode="auto">
            <a:xfrm>
              <a:off x="2122" y="1747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3" name="Rectangle 17"/>
            <p:cNvSpPr>
              <a:spLocks noChangeArrowheads="1"/>
            </p:cNvSpPr>
            <p:nvPr>
              <p:custDataLst>
                <p:tags r:id="rId119"/>
              </p:custDataLst>
            </p:nvPr>
          </p:nvSpPr>
          <p:spPr bwMode="auto">
            <a:xfrm>
              <a:off x="1978" y="1907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4" name="Rectangle 18"/>
            <p:cNvSpPr>
              <a:spLocks noChangeArrowheads="1"/>
            </p:cNvSpPr>
            <p:nvPr>
              <p:custDataLst>
                <p:tags r:id="rId120"/>
              </p:custDataLst>
            </p:nvPr>
          </p:nvSpPr>
          <p:spPr bwMode="auto">
            <a:xfrm>
              <a:off x="1978" y="2051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5" name="Rectangle 19"/>
            <p:cNvSpPr>
              <a:spLocks noChangeArrowheads="1"/>
            </p:cNvSpPr>
            <p:nvPr>
              <p:custDataLst>
                <p:tags r:id="rId121"/>
              </p:custDataLst>
            </p:nvPr>
          </p:nvSpPr>
          <p:spPr bwMode="auto">
            <a:xfrm>
              <a:off x="1978" y="2195"/>
              <a:ext cx="18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X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16" name="Rectangle 20"/>
            <p:cNvSpPr>
              <a:spLocks noChangeArrowheads="1"/>
            </p:cNvSpPr>
            <p:nvPr>
              <p:custDataLst>
                <p:tags r:id="rId122"/>
              </p:custDataLst>
            </p:nvPr>
          </p:nvSpPr>
          <p:spPr bwMode="auto">
            <a:xfrm>
              <a:off x="2074" y="2241"/>
              <a:ext cx="165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n</a:t>
              </a:r>
            </a:p>
            <a:p>
              <a:pPr eaLnBrk="0" latinLnBrk="1" hangingPunct="0"/>
              <a:endParaRPr lang="en-US" sz="1200">
                <a:solidFill>
                  <a:srgbClr val="000000"/>
                </a:solidFill>
                <a:latin typeface="Trebuchet MS" charset="0"/>
              </a:endParaRPr>
            </a:p>
          </p:txBody>
        </p:sp>
      </p:grpSp>
      <p:sp>
        <p:nvSpPr>
          <p:cNvPr id="33801" name="Rectangle 2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171950" y="2487613"/>
            <a:ext cx="654050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rebuchet MS" charset="0"/>
              </a:rPr>
              <a:t>Logic</a:t>
            </a:r>
          </a:p>
          <a:p>
            <a:pPr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33802" name="Rectangle 2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976688" y="2784475"/>
            <a:ext cx="180975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  <a:p>
            <a:pPr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33803" name="Rectangle 2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052888" y="2784475"/>
            <a:ext cx="944562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solidFill>
                  <a:srgbClr val="000000"/>
                </a:solidFill>
                <a:latin typeface="Trebuchet MS" charset="0"/>
              </a:rPr>
              <a:t>Network</a:t>
            </a:r>
          </a:p>
          <a:p>
            <a:pPr hangingPunct="0"/>
            <a:endParaRPr lang="en-US" sz="1600">
              <a:solidFill>
                <a:srgbClr val="000000"/>
              </a:solidFill>
              <a:latin typeface="Trebuchet MS" charset="0"/>
            </a:endParaRPr>
          </a:p>
        </p:txBody>
      </p:sp>
      <p:grpSp>
        <p:nvGrpSpPr>
          <p:cNvPr id="4" name="Group 24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5600700" y="2219325"/>
            <a:ext cx="460375" cy="1517650"/>
            <a:chOff x="3516" y="1603"/>
            <a:chExt cx="290" cy="956"/>
          </a:xfrm>
        </p:grpSpPr>
        <p:sp>
          <p:nvSpPr>
            <p:cNvPr id="33897" name="Rectangle 25"/>
            <p:cNvSpPr>
              <a:spLocks noChangeArrowheads="1"/>
            </p:cNvSpPr>
            <p:nvPr>
              <p:custDataLst>
                <p:tags r:id="rId103"/>
              </p:custDataLst>
            </p:nvPr>
          </p:nvSpPr>
          <p:spPr bwMode="auto">
            <a:xfrm>
              <a:off x="3516" y="1603"/>
              <a:ext cx="18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Z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898" name="Rectangle 26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3612" y="1649"/>
              <a:ext cx="16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1</a:t>
              </a:r>
            </a:p>
            <a:p>
              <a:pPr eaLnBrk="0" latinLnBrk="1" hangingPunct="0"/>
              <a:endParaRPr lang="en-US" sz="12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899" name="Rectangle 27"/>
            <p:cNvSpPr>
              <a:spLocks noChangeArrowheads="1"/>
            </p:cNvSpPr>
            <p:nvPr>
              <p:custDataLst>
                <p:tags r:id="rId105"/>
              </p:custDataLst>
            </p:nvPr>
          </p:nvSpPr>
          <p:spPr bwMode="auto">
            <a:xfrm>
              <a:off x="3660" y="1603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0" name="Rectangle 28"/>
            <p:cNvSpPr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3516" y="1747"/>
              <a:ext cx="18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Z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1" name="Rectangle 29"/>
            <p:cNvSpPr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>
              <a:off x="3612" y="1793"/>
              <a:ext cx="16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2</a:t>
              </a:r>
            </a:p>
            <a:p>
              <a:pPr eaLnBrk="0" latinLnBrk="1" hangingPunct="0"/>
              <a:endParaRPr lang="en-US" sz="12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2" name="Rectangle 30"/>
            <p:cNvSpPr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3660" y="1747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3" name="Rectangle 31"/>
            <p:cNvSpPr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3516" y="1907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4" name="Rectangle 32"/>
            <p:cNvSpPr>
              <a:spLocks noChangeArrowheads="1"/>
            </p:cNvSpPr>
            <p:nvPr>
              <p:custDataLst>
                <p:tags r:id="rId110"/>
              </p:custDataLst>
            </p:nvPr>
          </p:nvSpPr>
          <p:spPr bwMode="auto">
            <a:xfrm>
              <a:off x="3516" y="2051"/>
              <a:ext cx="11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5" name="Rectangle 33"/>
            <p:cNvSpPr>
              <a:spLocks noChangeArrowheads="1"/>
            </p:cNvSpPr>
            <p:nvPr>
              <p:custDataLst>
                <p:tags r:id="rId111"/>
              </p:custDataLst>
            </p:nvPr>
          </p:nvSpPr>
          <p:spPr bwMode="auto">
            <a:xfrm>
              <a:off x="3516" y="2195"/>
              <a:ext cx="184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Z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906" name="Rectangle 34"/>
            <p:cNvSpPr>
              <a:spLocks noChangeArrowheads="1"/>
            </p:cNvSpPr>
            <p:nvPr>
              <p:custDataLst>
                <p:tags r:id="rId112"/>
              </p:custDataLst>
            </p:nvPr>
          </p:nvSpPr>
          <p:spPr bwMode="auto">
            <a:xfrm>
              <a:off x="3612" y="2241"/>
              <a:ext cx="19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m</a:t>
              </a:r>
            </a:p>
            <a:p>
              <a:pPr eaLnBrk="0" latinLnBrk="1" hangingPunct="0"/>
              <a:endParaRPr lang="en-US" sz="1200">
                <a:solidFill>
                  <a:srgbClr val="000000"/>
                </a:solidFill>
                <a:latin typeface="Trebuchet MS" charset="0"/>
              </a:endParaRPr>
            </a:p>
          </p:txBody>
        </p:sp>
      </p:grpSp>
      <p:sp>
        <p:nvSpPr>
          <p:cNvPr id="33805" name="Freeform 35"/>
          <p:cNvSpPr>
            <a:spLocks/>
          </p:cNvSpPr>
          <p:nvPr>
            <p:custDataLst>
              <p:tags r:id="rId11"/>
            </p:custDataLst>
          </p:nvPr>
        </p:nvSpPr>
        <p:spPr bwMode="auto">
          <a:xfrm>
            <a:off x="3054350" y="3321050"/>
            <a:ext cx="2090738" cy="379413"/>
          </a:xfrm>
          <a:custGeom>
            <a:avLst/>
            <a:gdLst>
              <a:gd name="T0" fmla="*/ 1280 w 1281"/>
              <a:gd name="T1" fmla="*/ 16 h 257"/>
              <a:gd name="T2" fmla="*/ 1280 w 1281"/>
              <a:gd name="T3" fmla="*/ 256 h 257"/>
              <a:gd name="T4" fmla="*/ 0 w 1281"/>
              <a:gd name="T5" fmla="*/ 256 h 257"/>
              <a:gd name="T6" fmla="*/ 0 w 1281"/>
              <a:gd name="T7" fmla="*/ 0 h 257"/>
              <a:gd name="T8" fmla="*/ 16 w 1281"/>
              <a:gd name="T9" fmla="*/ 0 h 257"/>
              <a:gd name="T10" fmla="*/ 96 w 1281"/>
              <a:gd name="T11" fmla="*/ 0 h 25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81"/>
              <a:gd name="T19" fmla="*/ 0 h 257"/>
              <a:gd name="T20" fmla="*/ 1281 w 1281"/>
              <a:gd name="T21" fmla="*/ 257 h 25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81" h="257">
                <a:moveTo>
                  <a:pt x="1280" y="16"/>
                </a:moveTo>
                <a:lnTo>
                  <a:pt x="1280" y="256"/>
                </a:lnTo>
                <a:lnTo>
                  <a:pt x="0" y="256"/>
                </a:lnTo>
                <a:lnTo>
                  <a:pt x="0" y="0"/>
                </a:lnTo>
                <a:lnTo>
                  <a:pt x="16" y="0"/>
                </a:lnTo>
                <a:lnTo>
                  <a:pt x="96" y="0"/>
                </a:lnTo>
              </a:path>
            </a:pathLst>
          </a:cu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36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3438525" y="2547938"/>
            <a:ext cx="255588" cy="1060450"/>
            <a:chOff x="2154" y="1811"/>
            <a:chExt cx="161" cy="667"/>
          </a:xfrm>
        </p:grpSpPr>
        <p:sp>
          <p:nvSpPr>
            <p:cNvPr id="33894" name="Rectangle 37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2154" y="1811"/>
              <a:ext cx="161" cy="3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895" name="Rectangle 38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>
              <a:off x="2154" y="1971"/>
              <a:ext cx="161" cy="3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  <p:sp>
          <p:nvSpPr>
            <p:cNvPr id="33896" name="Rectangle 39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2154" y="2115"/>
              <a:ext cx="161" cy="3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Trebuchet MS" charset="0"/>
                </a:rPr>
                <a:t>-</a:t>
              </a:r>
            </a:p>
            <a:p>
              <a:pPr eaLnBrk="0" latinLnBrk="1" hangingPunct="0"/>
              <a:endParaRPr lang="en-US" sz="1600">
                <a:solidFill>
                  <a:srgbClr val="000000"/>
                </a:solidFill>
                <a:latin typeface="Trebuchet MS" charset="0"/>
              </a:endParaRPr>
            </a:p>
          </p:txBody>
        </p:sp>
      </p:grpSp>
      <p:sp>
        <p:nvSpPr>
          <p:cNvPr id="33807" name="Rectangle 40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175125" y="3544888"/>
            <a:ext cx="157163" cy="31115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8" name="Rectangle 41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191125" y="3176588"/>
            <a:ext cx="157163" cy="31115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9" name="Rectangle 42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187950" y="2481263"/>
            <a:ext cx="157163" cy="309562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0" name="Rectangle 43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189538" y="2116138"/>
            <a:ext cx="157162" cy="309562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1" name="Freeform 44"/>
          <p:cNvSpPr>
            <a:spLocks/>
          </p:cNvSpPr>
          <p:nvPr>
            <p:custDataLst>
              <p:tags r:id="rId17"/>
            </p:custDataLst>
          </p:nvPr>
        </p:nvSpPr>
        <p:spPr bwMode="auto">
          <a:xfrm>
            <a:off x="3025775" y="2198688"/>
            <a:ext cx="2627313" cy="1990725"/>
          </a:xfrm>
          <a:custGeom>
            <a:avLst/>
            <a:gdLst>
              <a:gd name="T0" fmla="*/ 0 w 1655"/>
              <a:gd name="T1" fmla="*/ 1253 h 1254"/>
              <a:gd name="T2" fmla="*/ 1654 w 1655"/>
              <a:gd name="T3" fmla="*/ 1253 h 1254"/>
              <a:gd name="T4" fmla="*/ 1654 w 1655"/>
              <a:gd name="T5" fmla="*/ 0 h 1254"/>
              <a:gd name="T6" fmla="*/ 1467 w 1655"/>
              <a:gd name="T7" fmla="*/ 0 h 1254"/>
              <a:gd name="T8" fmla="*/ 0 60000 65536"/>
              <a:gd name="T9" fmla="*/ 0 60000 65536"/>
              <a:gd name="T10" fmla="*/ 0 60000 65536"/>
              <a:gd name="T11" fmla="*/ 0 60000 65536"/>
              <a:gd name="T12" fmla="*/ 0 w 1655"/>
              <a:gd name="T13" fmla="*/ 0 h 1254"/>
              <a:gd name="T14" fmla="*/ 1655 w 1655"/>
              <a:gd name="T15" fmla="*/ 1254 h 125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55" h="1254">
                <a:moveTo>
                  <a:pt x="0" y="1253"/>
                </a:moveTo>
                <a:lnTo>
                  <a:pt x="1654" y="1253"/>
                </a:lnTo>
                <a:lnTo>
                  <a:pt x="1654" y="0"/>
                </a:lnTo>
                <a:lnTo>
                  <a:pt x="1467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2" name="Line 45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5341938" y="2749550"/>
            <a:ext cx="303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3" name="Line 46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5348288" y="3454400"/>
            <a:ext cx="2968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4" name="Line 47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4254500" y="3856038"/>
            <a:ext cx="0" cy="339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5" name="Line 48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1470025" y="4705350"/>
            <a:ext cx="0" cy="725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6" name="Line 49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2101850" y="4705350"/>
            <a:ext cx="0" cy="725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7" name="Line 50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2736850" y="4705350"/>
            <a:ext cx="9525" cy="725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8" name="Line 51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3359150" y="4714875"/>
            <a:ext cx="0" cy="771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9" name="Line 52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H="1">
            <a:off x="4016375" y="4705350"/>
            <a:ext cx="0" cy="7159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0" name="Line 53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5283200" y="4705350"/>
            <a:ext cx="0" cy="7064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1" name="Line 54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 flipH="1">
            <a:off x="5903913" y="4705350"/>
            <a:ext cx="0" cy="811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2" name="Line 55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6532563" y="4705350"/>
            <a:ext cx="0" cy="7350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3" name="Line 56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7164388" y="4714875"/>
            <a:ext cx="0" cy="6873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4" name="Line 57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7808913" y="4705350"/>
            <a:ext cx="0" cy="7064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5" name="Line 58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8431213" y="4705350"/>
            <a:ext cx="0" cy="10683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6" name="Rectangle 59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22288" y="4797425"/>
            <a:ext cx="922337" cy="1038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>
                <a:latin typeface="Trebuchet MS" charset="0"/>
              </a:rPr>
              <a:t>Clock</a:t>
            </a:r>
          </a:p>
          <a:p>
            <a:pPr algn="r"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>
                <a:latin typeface="Trebuchet MS" charset="0"/>
              </a:rPr>
              <a:t>Data</a:t>
            </a:r>
          </a:p>
        </p:txBody>
      </p:sp>
      <p:sp>
        <p:nvSpPr>
          <p:cNvPr id="33827" name="Line 60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 flipH="1">
            <a:off x="1422400" y="5676900"/>
            <a:ext cx="2254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8" name="Line 61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 flipH="1">
            <a:off x="1422400" y="5429250"/>
            <a:ext cx="234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29" name="Line 62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H="1">
            <a:off x="3478213" y="5675313"/>
            <a:ext cx="6254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0" name="Line 63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 flipH="1">
            <a:off x="3486150" y="5421313"/>
            <a:ext cx="615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1" name="Line 64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 flipH="1">
            <a:off x="1817688" y="5676900"/>
            <a:ext cx="149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2" name="Line 65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 flipH="1">
            <a:off x="1819275" y="5419725"/>
            <a:ext cx="1492250" cy="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3" name="Line 66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 flipH="1">
            <a:off x="6000750" y="5673725"/>
            <a:ext cx="7318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4" name="Line 67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 flipH="1">
            <a:off x="5994400" y="5426075"/>
            <a:ext cx="7445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5" name="Line 68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flipH="1">
            <a:off x="4256088" y="5670550"/>
            <a:ext cx="15938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6" name="Line 69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 flipH="1">
            <a:off x="4267200" y="5427663"/>
            <a:ext cx="1568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7" name="Rectangle 70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6043612" y="5384800"/>
            <a:ext cx="776287" cy="3359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 smtClean="0">
                <a:latin typeface="Times New Roman" charset="0"/>
              </a:rPr>
              <a:t>Stable</a:t>
            </a:r>
            <a:endParaRPr lang="en-US" sz="1600" dirty="0">
              <a:latin typeface="Times New Roman" charset="0"/>
            </a:endParaRPr>
          </a:p>
        </p:txBody>
      </p:sp>
      <p:sp>
        <p:nvSpPr>
          <p:cNvPr id="33838" name="Line 71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 flipH="1">
            <a:off x="6907213" y="5664200"/>
            <a:ext cx="1460500" cy="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39" name="Line 72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 flipH="1">
            <a:off x="6899275" y="5416550"/>
            <a:ext cx="1454150" cy="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0" name="Rectangle 73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7110412" y="5370513"/>
            <a:ext cx="1253517" cy="3359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 dirty="0" smtClean="0">
                <a:latin typeface="Times New Roman" charset="0"/>
              </a:rPr>
              <a:t>GLITCHES</a:t>
            </a:r>
            <a:endParaRPr lang="en-US" sz="1600" b="1" dirty="0">
              <a:latin typeface="Times New Roman" charset="0"/>
            </a:endParaRPr>
          </a:p>
        </p:txBody>
      </p:sp>
      <p:sp>
        <p:nvSpPr>
          <p:cNvPr id="33841" name="Line 74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3552825" y="2265363"/>
            <a:ext cx="4286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2" name="Line 75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3556000" y="2635250"/>
            <a:ext cx="4286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3" name="Line 76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>
            <a:off x="5349875" y="3332163"/>
            <a:ext cx="198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4" name="Line 77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3552825" y="3303588"/>
            <a:ext cx="4286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5" name="Line 78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5343525" y="2370138"/>
            <a:ext cx="2000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6" name="Line 79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>
            <a:off x="5353050" y="2635250"/>
            <a:ext cx="198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7" name="Line 80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>
            <a:off x="5000625" y="2644775"/>
            <a:ext cx="1905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8" name="Line 81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 flipV="1">
            <a:off x="5010150" y="2370138"/>
            <a:ext cx="1841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49" name="Line 82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>
            <a:off x="5010150" y="3332163"/>
            <a:ext cx="1905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" name="Group 83"/>
          <p:cNvGrpSpPr>
            <a:grpSpLocks/>
          </p:cNvGrpSpPr>
          <p:nvPr>
            <p:custDataLst>
              <p:tags r:id="rId56"/>
            </p:custDataLst>
          </p:nvPr>
        </p:nvGrpSpPr>
        <p:grpSpPr bwMode="auto">
          <a:xfrm>
            <a:off x="1638300" y="5418138"/>
            <a:ext cx="190500" cy="257175"/>
            <a:chOff x="1272" y="3864"/>
            <a:chExt cx="120" cy="162"/>
          </a:xfrm>
        </p:grpSpPr>
        <p:sp>
          <p:nvSpPr>
            <p:cNvPr id="33892" name="Line 84"/>
            <p:cNvSpPr>
              <a:spLocks noChangeShapeType="1"/>
            </p:cNvSpPr>
            <p:nvPr>
              <p:custDataLst>
                <p:tags r:id="rId98"/>
              </p:custDataLst>
            </p:nvPr>
          </p:nvSpPr>
          <p:spPr bwMode="auto">
            <a:xfrm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93" name="Line 85"/>
            <p:cNvSpPr>
              <a:spLocks noChangeShapeType="1"/>
            </p:cNvSpPr>
            <p:nvPr>
              <p:custDataLst>
                <p:tags r:id="rId99"/>
              </p:custDataLst>
            </p:nvPr>
          </p:nvSpPr>
          <p:spPr bwMode="auto">
            <a:xfrm flipH="1"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86"/>
          <p:cNvGrpSpPr>
            <a:grpSpLocks/>
          </p:cNvGrpSpPr>
          <p:nvPr>
            <p:custDataLst>
              <p:tags r:id="rId57"/>
            </p:custDataLst>
          </p:nvPr>
        </p:nvGrpSpPr>
        <p:grpSpPr bwMode="auto">
          <a:xfrm>
            <a:off x="5824538" y="5418138"/>
            <a:ext cx="188912" cy="257175"/>
            <a:chOff x="1272" y="3864"/>
            <a:chExt cx="120" cy="162"/>
          </a:xfrm>
        </p:grpSpPr>
        <p:sp>
          <p:nvSpPr>
            <p:cNvPr id="33890" name="Line 87"/>
            <p:cNvSpPr>
              <a:spLocks noChangeShapeType="1"/>
            </p:cNvSpPr>
            <p:nvPr>
              <p:custDataLst>
                <p:tags r:id="rId96"/>
              </p:custDataLst>
            </p:nvPr>
          </p:nvSpPr>
          <p:spPr bwMode="auto">
            <a:xfrm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91" name="Line 88"/>
            <p:cNvSpPr>
              <a:spLocks noChangeShapeType="1"/>
            </p:cNvSpPr>
            <p:nvPr>
              <p:custDataLst>
                <p:tags r:id="rId97"/>
              </p:custDataLst>
            </p:nvPr>
          </p:nvSpPr>
          <p:spPr bwMode="auto">
            <a:xfrm flipH="1"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" name="Group 89"/>
          <p:cNvGrpSpPr>
            <a:grpSpLocks/>
          </p:cNvGrpSpPr>
          <p:nvPr>
            <p:custDataLst>
              <p:tags r:id="rId58"/>
            </p:custDataLst>
          </p:nvPr>
        </p:nvGrpSpPr>
        <p:grpSpPr bwMode="auto">
          <a:xfrm>
            <a:off x="6724650" y="5418138"/>
            <a:ext cx="190500" cy="257175"/>
            <a:chOff x="1272" y="3864"/>
            <a:chExt cx="120" cy="162"/>
          </a:xfrm>
        </p:grpSpPr>
        <p:sp>
          <p:nvSpPr>
            <p:cNvPr id="33888" name="Line 90"/>
            <p:cNvSpPr>
              <a:spLocks noChangeShapeType="1"/>
            </p:cNvSpPr>
            <p:nvPr>
              <p:custDataLst>
                <p:tags r:id="rId94"/>
              </p:custDataLst>
            </p:nvPr>
          </p:nvSpPr>
          <p:spPr bwMode="auto">
            <a:xfrm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89" name="Line 91"/>
            <p:cNvSpPr>
              <a:spLocks noChangeShapeType="1"/>
            </p:cNvSpPr>
            <p:nvPr>
              <p:custDataLst>
                <p:tags r:id="rId95"/>
              </p:custDataLst>
            </p:nvPr>
          </p:nvSpPr>
          <p:spPr bwMode="auto">
            <a:xfrm flipH="1"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92"/>
          <p:cNvGrpSpPr>
            <a:grpSpLocks/>
          </p:cNvGrpSpPr>
          <p:nvPr>
            <p:custDataLst>
              <p:tags r:id="rId59"/>
            </p:custDataLst>
          </p:nvPr>
        </p:nvGrpSpPr>
        <p:grpSpPr bwMode="auto">
          <a:xfrm>
            <a:off x="8348663" y="5408613"/>
            <a:ext cx="190500" cy="257175"/>
            <a:chOff x="1272" y="3864"/>
            <a:chExt cx="120" cy="162"/>
          </a:xfrm>
        </p:grpSpPr>
        <p:sp>
          <p:nvSpPr>
            <p:cNvPr id="33886" name="Line 93"/>
            <p:cNvSpPr>
              <a:spLocks noChangeShapeType="1"/>
            </p:cNvSpPr>
            <p:nvPr>
              <p:custDataLst>
                <p:tags r:id="rId92"/>
              </p:custDataLst>
            </p:nvPr>
          </p:nvSpPr>
          <p:spPr bwMode="auto">
            <a:xfrm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87" name="Line 94"/>
            <p:cNvSpPr>
              <a:spLocks noChangeShapeType="1"/>
            </p:cNvSpPr>
            <p:nvPr>
              <p:custDataLst>
                <p:tags r:id="rId93"/>
              </p:custDataLst>
            </p:nvPr>
          </p:nvSpPr>
          <p:spPr bwMode="auto">
            <a:xfrm flipH="1"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95"/>
          <p:cNvGrpSpPr>
            <a:grpSpLocks/>
          </p:cNvGrpSpPr>
          <p:nvPr>
            <p:custDataLst>
              <p:tags r:id="rId60"/>
            </p:custDataLst>
          </p:nvPr>
        </p:nvGrpSpPr>
        <p:grpSpPr bwMode="auto">
          <a:xfrm>
            <a:off x="4086225" y="5418138"/>
            <a:ext cx="190500" cy="257175"/>
            <a:chOff x="1272" y="3864"/>
            <a:chExt cx="120" cy="162"/>
          </a:xfrm>
        </p:grpSpPr>
        <p:sp>
          <p:nvSpPr>
            <p:cNvPr id="33884" name="Line 96"/>
            <p:cNvSpPr>
              <a:spLocks noChangeShapeType="1"/>
            </p:cNvSpPr>
            <p:nvPr>
              <p:custDataLst>
                <p:tags r:id="rId90"/>
              </p:custDataLst>
            </p:nvPr>
          </p:nvSpPr>
          <p:spPr bwMode="auto">
            <a:xfrm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85" name="Line 97"/>
            <p:cNvSpPr>
              <a:spLocks noChangeShapeType="1"/>
            </p:cNvSpPr>
            <p:nvPr>
              <p:custDataLst>
                <p:tags r:id="rId91"/>
              </p:custDataLst>
            </p:nvPr>
          </p:nvSpPr>
          <p:spPr bwMode="auto">
            <a:xfrm flipH="1"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98"/>
          <p:cNvGrpSpPr>
            <a:grpSpLocks/>
          </p:cNvGrpSpPr>
          <p:nvPr>
            <p:custDataLst>
              <p:tags r:id="rId61"/>
            </p:custDataLst>
          </p:nvPr>
        </p:nvGrpSpPr>
        <p:grpSpPr bwMode="auto">
          <a:xfrm>
            <a:off x="3300413" y="5413375"/>
            <a:ext cx="188912" cy="257175"/>
            <a:chOff x="1272" y="3864"/>
            <a:chExt cx="120" cy="162"/>
          </a:xfrm>
        </p:grpSpPr>
        <p:sp>
          <p:nvSpPr>
            <p:cNvPr id="33882" name="Line 99"/>
            <p:cNvSpPr>
              <a:spLocks noChangeShapeType="1"/>
            </p:cNvSpPr>
            <p:nvPr>
              <p:custDataLst>
                <p:tags r:id="rId88"/>
              </p:custDataLst>
            </p:nvPr>
          </p:nvSpPr>
          <p:spPr bwMode="auto">
            <a:xfrm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83" name="Line 100"/>
            <p:cNvSpPr>
              <a:spLocks noChangeShapeType="1"/>
            </p:cNvSpPr>
            <p:nvPr>
              <p:custDataLst>
                <p:tags r:id="rId89"/>
              </p:custDataLst>
            </p:nvPr>
          </p:nvSpPr>
          <p:spPr bwMode="auto">
            <a:xfrm flipH="1">
              <a:off x="1272" y="3864"/>
              <a:ext cx="120" cy="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3856" name="Line 101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 flipH="1">
            <a:off x="1423988" y="5113338"/>
            <a:ext cx="13382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57" name="Line 102"/>
          <p:cNvSpPr>
            <a:spLocks noChangeShapeType="1"/>
          </p:cNvSpPr>
          <p:nvPr>
            <p:custDataLst>
              <p:tags r:id="rId63"/>
            </p:custDataLst>
          </p:nvPr>
        </p:nvSpPr>
        <p:spPr bwMode="auto">
          <a:xfrm flipH="1">
            <a:off x="2724150" y="4852988"/>
            <a:ext cx="13176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58" name="Line 103"/>
          <p:cNvSpPr>
            <a:spLocks noChangeShapeType="1"/>
          </p:cNvSpPr>
          <p:nvPr>
            <p:custDataLst>
              <p:tags r:id="rId64"/>
            </p:custDataLst>
          </p:nvPr>
        </p:nvSpPr>
        <p:spPr bwMode="auto">
          <a:xfrm>
            <a:off x="2744788" y="4837113"/>
            <a:ext cx="0" cy="287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59" name="Line 104"/>
          <p:cNvSpPr>
            <a:spLocks noChangeShapeType="1"/>
          </p:cNvSpPr>
          <p:nvPr>
            <p:custDataLst>
              <p:tags r:id="rId65"/>
            </p:custDataLst>
          </p:nvPr>
        </p:nvSpPr>
        <p:spPr bwMode="auto">
          <a:xfrm flipH="1">
            <a:off x="4003675" y="5126038"/>
            <a:ext cx="12795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0" name="Line 105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 flipH="1">
            <a:off x="5272088" y="4854575"/>
            <a:ext cx="12795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1" name="Line 106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>
            <a:off x="5283200" y="4837113"/>
            <a:ext cx="0" cy="307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2" name="Line 107"/>
          <p:cNvSpPr>
            <a:spLocks noChangeShapeType="1"/>
          </p:cNvSpPr>
          <p:nvPr>
            <p:custDataLst>
              <p:tags r:id="rId68"/>
            </p:custDataLst>
          </p:nvPr>
        </p:nvSpPr>
        <p:spPr bwMode="auto">
          <a:xfrm>
            <a:off x="6532563" y="4843463"/>
            <a:ext cx="0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3" name="Line 108"/>
          <p:cNvSpPr>
            <a:spLocks noChangeShapeType="1"/>
          </p:cNvSpPr>
          <p:nvPr>
            <p:custDataLst>
              <p:tags r:id="rId69"/>
            </p:custDataLst>
          </p:nvPr>
        </p:nvSpPr>
        <p:spPr bwMode="auto">
          <a:xfrm flipH="1">
            <a:off x="6521450" y="5111750"/>
            <a:ext cx="1308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4" name="Line 109"/>
          <p:cNvSpPr>
            <a:spLocks noChangeShapeType="1"/>
          </p:cNvSpPr>
          <p:nvPr>
            <p:custDataLst>
              <p:tags r:id="rId70"/>
            </p:custDataLst>
          </p:nvPr>
        </p:nvSpPr>
        <p:spPr bwMode="auto">
          <a:xfrm flipH="1">
            <a:off x="7794625" y="4832350"/>
            <a:ext cx="8620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5" name="Line 110"/>
          <p:cNvSpPr>
            <a:spLocks noChangeShapeType="1"/>
          </p:cNvSpPr>
          <p:nvPr>
            <p:custDataLst>
              <p:tags r:id="rId71"/>
            </p:custDataLst>
          </p:nvPr>
        </p:nvSpPr>
        <p:spPr bwMode="auto">
          <a:xfrm>
            <a:off x="4659313" y="4751388"/>
            <a:ext cx="0" cy="6889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6" name="Line 111"/>
          <p:cNvSpPr>
            <a:spLocks noChangeShapeType="1"/>
          </p:cNvSpPr>
          <p:nvPr>
            <p:custDataLst>
              <p:tags r:id="rId72"/>
            </p:custDataLst>
          </p:nvPr>
        </p:nvSpPr>
        <p:spPr bwMode="auto">
          <a:xfrm>
            <a:off x="2733675" y="5675313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7" name="Line 112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>
            <a:off x="2105025" y="5675313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8" name="Line 113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>
            <a:off x="1457325" y="5684838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69" name="Line 114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>
            <a:off x="4010025" y="5675313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0" name="Line 115"/>
          <p:cNvSpPr>
            <a:spLocks noChangeShapeType="1"/>
          </p:cNvSpPr>
          <p:nvPr>
            <p:custDataLst>
              <p:tags r:id="rId76"/>
            </p:custDataLst>
          </p:nvPr>
        </p:nvSpPr>
        <p:spPr bwMode="auto">
          <a:xfrm>
            <a:off x="4667250" y="5684838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1" name="Line 116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>
            <a:off x="5286375" y="5684838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2" name="Line 117"/>
          <p:cNvSpPr>
            <a:spLocks noChangeShapeType="1"/>
          </p:cNvSpPr>
          <p:nvPr>
            <p:custDataLst>
              <p:tags r:id="rId78"/>
            </p:custDataLst>
          </p:nvPr>
        </p:nvSpPr>
        <p:spPr bwMode="auto">
          <a:xfrm>
            <a:off x="6534150" y="5684838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3" name="Line 118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>
            <a:off x="7162800" y="5665788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4" name="Line 119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>
            <a:off x="7800975" y="5675313"/>
            <a:ext cx="0" cy="95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5" name="Line 120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>
            <a:off x="3362325" y="5607050"/>
            <a:ext cx="0" cy="1635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6" name="Line 121"/>
          <p:cNvSpPr>
            <a:spLocks noChangeShapeType="1"/>
          </p:cNvSpPr>
          <p:nvPr>
            <p:custDataLst>
              <p:tags r:id="rId82"/>
            </p:custDataLst>
          </p:nvPr>
        </p:nvSpPr>
        <p:spPr bwMode="auto">
          <a:xfrm>
            <a:off x="5903913" y="5588000"/>
            <a:ext cx="0" cy="1635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7" name="Line 122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7808913" y="4813300"/>
            <a:ext cx="0" cy="285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8" name="Line 123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>
            <a:off x="4017963" y="4849813"/>
            <a:ext cx="0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79" name="Rectangle 124"/>
          <p:cNvSpPr>
            <a:spLocks noChangeArrowheads="1"/>
          </p:cNvSpPr>
          <p:nvPr>
            <p:custDataLst>
              <p:tags r:id="rId85"/>
            </p:custDataLst>
          </p:nvPr>
        </p:nvSpPr>
        <p:spPr bwMode="auto">
          <a:xfrm>
            <a:off x="2057400" y="5360988"/>
            <a:ext cx="1253517" cy="3359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 dirty="0" smtClean="0">
                <a:latin typeface="Times New Roman" charset="0"/>
              </a:rPr>
              <a:t>GLITCHES</a:t>
            </a:r>
            <a:endParaRPr lang="en-US" sz="1600" b="1" dirty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33880" name="Rectangle 125"/>
          <p:cNvSpPr>
            <a:spLocks noChangeArrowheads="1"/>
          </p:cNvSpPr>
          <p:nvPr>
            <p:custDataLst>
              <p:tags r:id="rId86"/>
            </p:custDataLst>
          </p:nvPr>
        </p:nvSpPr>
        <p:spPr bwMode="auto">
          <a:xfrm>
            <a:off x="3481388" y="5372100"/>
            <a:ext cx="697275" cy="3359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 smtClean="0">
                <a:latin typeface="Times New Roman" charset="0"/>
              </a:rPr>
              <a:t>Stable</a:t>
            </a:r>
            <a:endParaRPr lang="en-US" sz="1600" dirty="0">
              <a:latin typeface="Times New Roman" charset="0"/>
            </a:endParaRPr>
          </a:p>
        </p:txBody>
      </p:sp>
      <p:sp>
        <p:nvSpPr>
          <p:cNvPr id="33881" name="Rectangle 126"/>
          <p:cNvSpPr>
            <a:spLocks noChangeArrowheads="1"/>
          </p:cNvSpPr>
          <p:nvPr>
            <p:custDataLst>
              <p:tags r:id="rId87"/>
            </p:custDataLst>
          </p:nvPr>
        </p:nvSpPr>
        <p:spPr bwMode="auto">
          <a:xfrm>
            <a:off x="4535487" y="5364163"/>
            <a:ext cx="1253517" cy="3359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 dirty="0" smtClean="0">
                <a:latin typeface="Times New Roman" charset="0"/>
              </a:rPr>
              <a:t>GLITCHES</a:t>
            </a:r>
            <a:endParaRPr lang="en-US" sz="1600" b="1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6685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what-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 smtClean="0"/>
              <a:t>wholement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Clocked or Enabled Elements</a:t>
            </a:r>
          </a:p>
          <a:p>
            <a:pPr lvl="1"/>
            <a:r>
              <a:rPr lang="en-US" dirty="0" smtClean="0"/>
              <a:t>Flip Flops and Latches</a:t>
            </a:r>
          </a:p>
          <a:p>
            <a:endParaRPr lang="en-US" dirty="0"/>
          </a:p>
          <a:p>
            <a:r>
              <a:rPr lang="en-US" dirty="0" smtClean="0"/>
              <a:t>“Hold on” to state until triggered to update.</a:t>
            </a:r>
          </a:p>
          <a:p>
            <a:endParaRPr lang="en-US" dirty="0"/>
          </a:p>
          <a:p>
            <a:r>
              <a:rPr lang="en-US" i="1" dirty="0" smtClean="0"/>
              <a:t>Many</a:t>
            </a:r>
            <a:r>
              <a:rPr lang="en-US" dirty="0" smtClean="0"/>
              <a:t> kinds</a:t>
            </a:r>
            <a:endParaRPr lang="en-US" dirty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Mark L. Chang lecture notes for Computer Architecture (Olin ENGR3410)</a:t>
            </a:r>
          </a:p>
          <a:p>
            <a:r>
              <a:rPr lang="en-US" dirty="0" smtClean="0"/>
              <a:t>Patterson &amp; Hennessy: Book &amp; Lecture Notes</a:t>
            </a:r>
          </a:p>
          <a:p>
            <a:r>
              <a:rPr lang="en-US" dirty="0" smtClean="0"/>
              <a:t>Patterson’s 1997 course notes (U.C. Berkeley CS 152, 1997)</a:t>
            </a:r>
          </a:p>
          <a:p>
            <a:r>
              <a:rPr lang="en-US" dirty="0" smtClean="0"/>
              <a:t>Tom Fountain 2000 course notes (Stanford EE182)</a:t>
            </a:r>
          </a:p>
          <a:p>
            <a:r>
              <a:rPr lang="en-US" dirty="0" smtClean="0"/>
              <a:t>Michael Wahl 2000 lecture notes (U. of Siegen CS 3339)</a:t>
            </a:r>
          </a:p>
          <a:p>
            <a:r>
              <a:rPr lang="en-US" dirty="0" smtClean="0"/>
              <a:t>Ben Dugan 2001 lecture notes (UW-CSE 378)</a:t>
            </a:r>
          </a:p>
          <a:p>
            <a:r>
              <a:rPr lang="en-US" dirty="0" smtClean="0"/>
              <a:t>Professor Scott Hauck lecture notes (UW EE 471)</a:t>
            </a:r>
          </a:p>
          <a:p>
            <a:r>
              <a:rPr lang="en-US" dirty="0" smtClean="0"/>
              <a:t>Mark L. Chang lecture notes for Digital Logic (NWU B01)</a:t>
            </a:r>
          </a:p>
          <a:p>
            <a:r>
              <a:rPr lang="en-US" dirty="0" smtClean="0"/>
              <a:t>Texas Instruments Data Sheets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25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9155363" cy="589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3505200" y="6488668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http://www.ti.com/lit/ds/symlink/sn74lvc1g374.pdf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990600"/>
            <a:ext cx="5738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05200" y="6488668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http://www.ti.com/lit/ds/symlink/sn74lvc1g374.pdf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5200" y="6488668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http://www.ti.com/lit/ds/symlink/sn74lvc1g374.pdf</a:t>
            </a:r>
            <a:endParaRPr lang="en-US" dirty="0"/>
          </a:p>
        </p:txBody>
      </p:sp>
      <p:pic>
        <p:nvPicPr>
          <p:cNvPr id="33797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731" y="304800"/>
            <a:ext cx="8754531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2419388"/>
            <a:ext cx="7635874" cy="360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5200" y="6488668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http://www.ti.com/lit/ds/symlink/sn74lvc1g374.pdf</a:t>
            </a:r>
            <a:endParaRPr lang="en-US" dirty="0"/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2857490"/>
            <a:ext cx="9144000" cy="3324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89" t="25128" r="7222" b="56923"/>
          <a:stretch/>
        </p:blipFill>
        <p:spPr bwMode="auto">
          <a:xfrm>
            <a:off x="1" y="304800"/>
            <a:ext cx="9016959" cy="2222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Vocab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Setup – Required stability before</a:t>
            </a:r>
          </a:p>
          <a:p>
            <a:endParaRPr lang="en-US" dirty="0"/>
          </a:p>
          <a:p>
            <a:r>
              <a:rPr lang="en-US" dirty="0" smtClean="0"/>
              <a:t>Hold – Required stability after</a:t>
            </a:r>
          </a:p>
          <a:p>
            <a:endParaRPr lang="en-US" dirty="0"/>
          </a:p>
          <a:p>
            <a:r>
              <a:rPr lang="en-US" dirty="0" smtClean="0"/>
              <a:t>Propagation Delay – Until outputs update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Reinventing the SR Latch</a:t>
            </a:r>
            <a:endParaRPr lang="en-US" dirty="0"/>
          </a:p>
        </p:txBody>
      </p:sp>
      <p:pic>
        <p:nvPicPr>
          <p:cNvPr id="1026" name="Picture 2" descr="http://upload.wikimedia.org/wikipedia/commons/thumb/c/c6/R-S_mk2.gif/220px-R-S_mk2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133600"/>
            <a:ext cx="3181350" cy="232817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711440" y="6488668"/>
            <a:ext cx="44325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3"/>
              </a:rPr>
              <a:t>http://en.wikipedia.org/wiki/File:R-S_mk2.gif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“SR” for “Set Reset”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Cross-coupled NOR/NAND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66800" y="3886200"/>
          <a:ext cx="3886200" cy="2590800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</a:tblGrid>
              <a:tr h="5181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Q Next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Reinventing the SR Latch</a:t>
            </a:r>
            <a:endParaRPr lang="en-US" dirty="0"/>
          </a:p>
        </p:txBody>
      </p:sp>
      <p:pic>
        <p:nvPicPr>
          <p:cNvPr id="1026" name="Picture 2" descr="http://upload.wikimedia.org/wikipedia/commons/thumb/c/c6/R-S_mk2.gif/220px-R-S_mk2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133600"/>
            <a:ext cx="3181350" cy="232817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711440" y="6488668"/>
            <a:ext cx="44325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3"/>
              </a:rPr>
              <a:t>http://en.wikipedia.org/wiki/File:R-S_mk2.gif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“SR” for “Set Reset”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Cross-coupled NOR/NAND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66800" y="3886200"/>
          <a:ext cx="3886200" cy="2590800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</a:tblGrid>
              <a:tr h="5181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Q Next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SR Latch Timing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0" y="4406858"/>
            <a:ext cx="474458" cy="25273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72" tIns="44442" rIns="90472" bIns="44442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 dirty="0" smtClean="0">
                <a:latin typeface="Times New Roman" charset="0"/>
              </a:rPr>
              <a:t>S</a:t>
            </a:r>
            <a:endParaRPr lang="en-US" sz="2400" dirty="0">
              <a:latin typeface="Times New Roman" charset="0"/>
            </a:endParaRPr>
          </a:p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 dirty="0" smtClean="0">
                <a:latin typeface="Times New Roman" charset="0"/>
              </a:rPr>
              <a:t>R</a:t>
            </a:r>
            <a:endParaRPr lang="en-US" sz="2400" dirty="0">
              <a:latin typeface="Times New Roman" charset="0"/>
            </a:endParaRPr>
          </a:p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 dirty="0" smtClean="0">
                <a:latin typeface="Times New Roman" charset="0"/>
              </a:rPr>
              <a:t>Q</a:t>
            </a:r>
            <a:endParaRPr lang="en-US" sz="2400" dirty="0">
              <a:latin typeface="Times New Roman" charset="0"/>
            </a:endParaRPr>
          </a:p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r>
              <a:rPr lang="en-US" sz="2400" dirty="0" smtClean="0">
                <a:latin typeface="Times New Roman" charset="0"/>
              </a:rPr>
              <a:t>Q</a:t>
            </a:r>
            <a:r>
              <a:rPr lang="en-US" sz="2400" dirty="0" smtClean="0"/>
              <a:t> ̅</a:t>
            </a:r>
            <a:endParaRPr lang="en-US" sz="2400" dirty="0">
              <a:latin typeface="Times New Roman" charset="0"/>
            </a:endParaRPr>
          </a:p>
          <a:p>
            <a:pPr eaLnBrk="0" hangingPunct="0">
              <a:spcBef>
                <a:spcPct val="20000"/>
              </a:spcBef>
              <a:spcAft>
                <a:spcPct val="20000"/>
              </a:spcAft>
            </a:pPr>
            <a:endParaRPr lang="en-US" sz="2400" dirty="0">
              <a:latin typeface="Times New Roman" charset="0"/>
            </a:endParaRPr>
          </a:p>
        </p:txBody>
      </p:sp>
      <p:sp>
        <p:nvSpPr>
          <p:cNvPr id="5" name="Line 5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 flipH="1" flipV="1">
            <a:off x="557212" y="4722768"/>
            <a:ext cx="1163638" cy="163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H="1">
            <a:off x="1949450" y="4495800"/>
            <a:ext cx="990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H="1">
            <a:off x="1644650" y="4495800"/>
            <a:ext cx="304800" cy="228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" name="Group 38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534988" y="4313196"/>
            <a:ext cx="6975475" cy="2357437"/>
            <a:chOff x="924" y="2146"/>
            <a:chExt cx="4394" cy="2012"/>
          </a:xfrm>
        </p:grpSpPr>
        <p:grpSp>
          <p:nvGrpSpPr>
            <p:cNvPr id="15" name="Group 39"/>
            <p:cNvGrpSpPr>
              <a:grpSpLocks/>
            </p:cNvGrpSpPr>
            <p:nvPr/>
          </p:nvGrpSpPr>
          <p:grpSpPr bwMode="auto">
            <a:xfrm>
              <a:off x="1331" y="2146"/>
              <a:ext cx="3987" cy="2012"/>
              <a:chOff x="1331" y="2146"/>
              <a:chExt cx="3987" cy="2012"/>
            </a:xfrm>
          </p:grpSpPr>
          <p:sp>
            <p:nvSpPr>
              <p:cNvPr id="17" name="Line 40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1331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41"/>
              <p:cNvSpPr>
                <a:spLocks noChangeShapeType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731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42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2129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Line 43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2531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Line 44"/>
              <p:cNvSpPr>
                <a:spLocks noChangeShapeType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2929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Line 45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3329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Line 46"/>
              <p:cNvSpPr>
                <a:spLocks noChangeShapeType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3727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Line 47"/>
              <p:cNvSpPr>
                <a:spLocks noChangeShapeType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4122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48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4520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Line 49"/>
              <p:cNvSpPr>
                <a:spLocks noChangeShapeType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4920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Line 50"/>
              <p:cNvSpPr>
                <a:spLocks noChangeShapeType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5318" y="2146"/>
                <a:ext cx="0" cy="20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6" name="Line 51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924" y="2160"/>
              <a:ext cx="0" cy="19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38914" name="Picture 2" descr="http://upload.wikimedia.org/wikipedia/commons/a/a8/SR-NOR-latch.png"/>
          <p:cNvPicPr>
            <a:picLocks noChangeAspect="1" noChangeArrowheads="1"/>
          </p:cNvPicPr>
          <p:nvPr/>
        </p:nvPicPr>
        <p:blipFill>
          <a:blip r:embed="rId34" cstate="print"/>
          <a:srcRect/>
          <a:stretch>
            <a:fillRect/>
          </a:stretch>
        </p:blipFill>
        <p:spPr bwMode="auto">
          <a:xfrm>
            <a:off x="838200" y="1600200"/>
            <a:ext cx="2914650" cy="2370280"/>
          </a:xfrm>
          <a:prstGeom prst="rect">
            <a:avLst/>
          </a:prstGeom>
          <a:noFill/>
        </p:spPr>
      </p:pic>
      <p:sp>
        <p:nvSpPr>
          <p:cNvPr id="29" name="Line 5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H="1" flipV="1">
            <a:off x="501650" y="5791200"/>
            <a:ext cx="685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5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H="1" flipV="1">
            <a:off x="501650" y="6019800"/>
            <a:ext cx="685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2940050" y="4495800"/>
            <a:ext cx="228600" cy="228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5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H="1" flipV="1">
            <a:off x="3168650" y="4724400"/>
            <a:ext cx="3581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5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H="1">
            <a:off x="501650" y="5257798"/>
            <a:ext cx="3886200" cy="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8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H="1">
            <a:off x="4616450" y="5029200"/>
            <a:ext cx="990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9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H="1">
            <a:off x="4311650" y="5029200"/>
            <a:ext cx="304800" cy="228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9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5607050" y="5029200"/>
            <a:ext cx="228600" cy="228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 flipV="1">
            <a:off x="5835650" y="5257800"/>
            <a:ext cx="91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8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H="1">
            <a:off x="7054850" y="5029200"/>
            <a:ext cx="17081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9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H="1">
            <a:off x="6750050" y="5029200"/>
            <a:ext cx="304800" cy="228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8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H="1">
            <a:off x="7054850" y="4495800"/>
            <a:ext cx="17081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9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H="1">
            <a:off x="6750050" y="4495800"/>
            <a:ext cx="304800" cy="228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9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8131175" y="4343400"/>
            <a:ext cx="0" cy="23574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50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8763000" y="4343400"/>
            <a:ext cx="0" cy="23574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8916" name="Picture 4" descr="http://fac-web.spsu.edu/cs/faculty/bbrown/web_lectures/sequential/sr_symbol.gif"/>
          <p:cNvPicPr>
            <a:picLocks noChangeAspect="1" noChangeArrowheads="1"/>
          </p:cNvPicPr>
          <p:nvPr/>
        </p:nvPicPr>
        <p:blipFill>
          <a:blip r:embed="rId35" cstate="print"/>
          <a:srcRect/>
          <a:stretch>
            <a:fillRect/>
          </a:stretch>
        </p:blipFill>
        <p:spPr bwMode="auto">
          <a:xfrm>
            <a:off x="5181600" y="1447800"/>
            <a:ext cx="1676400" cy="2291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Time!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Invent new types of latches by adding control logic around a SR or S ̅R̅ latch</a:t>
            </a:r>
          </a:p>
          <a:p>
            <a:endParaRPr lang="en-US" dirty="0"/>
          </a:p>
          <a:p>
            <a:r>
              <a:rPr lang="en-US" dirty="0" smtClean="0"/>
              <a:t>Treat the SR as a magic box</a:t>
            </a:r>
          </a:p>
          <a:p>
            <a:endParaRPr lang="en-US" dirty="0"/>
          </a:p>
          <a:p>
            <a:r>
              <a:rPr lang="en-US" dirty="0" smtClean="0"/>
              <a:t>Create a truth table to translate your requirements to the SR’s </a:t>
            </a:r>
            <a:r>
              <a:rPr lang="en-US" dirty="0" smtClean="0"/>
              <a:t>inputs</a:t>
            </a:r>
          </a:p>
          <a:p>
            <a:pPr lvl="1"/>
            <a:r>
              <a:rPr lang="en-US" dirty="0" smtClean="0"/>
              <a:t>Use to make a complete circuit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Boreds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/>
          <a:lstStyle/>
          <a:p>
            <a:r>
              <a:rPr lang="en-US" dirty="0" smtClean="0"/>
              <a:t>Gated SR latch</a:t>
            </a:r>
          </a:p>
          <a:p>
            <a:pPr lvl="1"/>
            <a:r>
              <a:rPr lang="en-US" dirty="0" smtClean="0"/>
              <a:t>Inputs “work” only while Enable is True</a:t>
            </a:r>
          </a:p>
          <a:p>
            <a:pPr lvl="1"/>
            <a:r>
              <a:rPr lang="en-US" dirty="0" smtClean="0"/>
              <a:t>When Enable is false, S/R have no effect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Design a Gated D Latch</a:t>
            </a:r>
          </a:p>
          <a:p>
            <a:pPr lvl="1"/>
            <a:r>
              <a:rPr lang="en-US" dirty="0" smtClean="0"/>
              <a:t>One </a:t>
            </a:r>
            <a:r>
              <a:rPr lang="en-US" b="1" dirty="0" smtClean="0"/>
              <a:t>D</a:t>
            </a:r>
            <a:r>
              <a:rPr lang="en-US" dirty="0" smtClean="0"/>
              <a:t>ata input instead of </a:t>
            </a:r>
            <a:r>
              <a:rPr lang="en-US" b="1" dirty="0" smtClean="0"/>
              <a:t>S</a:t>
            </a:r>
            <a:r>
              <a:rPr lang="en-US" dirty="0" smtClean="0"/>
              <a:t>et </a:t>
            </a:r>
            <a:r>
              <a:rPr lang="en-US" b="1" dirty="0" smtClean="0"/>
              <a:t>R</a:t>
            </a:r>
            <a:r>
              <a:rPr lang="en-US" dirty="0" smtClean="0"/>
              <a:t>eset.</a:t>
            </a:r>
          </a:p>
          <a:p>
            <a:pPr lvl="1"/>
            <a:r>
              <a:rPr lang="en-US" dirty="0" smtClean="0"/>
              <a:t>Output follows input while enabled</a:t>
            </a:r>
          </a:p>
          <a:p>
            <a:pPr lvl="1"/>
            <a:r>
              <a:rPr lang="en-US" dirty="0" smtClean="0"/>
              <a:t>When Enable is false, Output holds last value</a:t>
            </a:r>
          </a:p>
          <a:p>
            <a:pPr lvl="1"/>
            <a:endParaRPr lang="en-US" dirty="0"/>
          </a:p>
          <a:p>
            <a:r>
              <a:rPr lang="en-US" dirty="0" smtClean="0"/>
              <a:t>Smallest design?  Fastest?  Weirdest?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Approximation Hacks from Yesterday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Review Boolean Design Process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ravages of time</a:t>
            </a:r>
          </a:p>
          <a:p>
            <a:endParaRPr lang="en-US" dirty="0"/>
          </a:p>
          <a:p>
            <a:r>
              <a:rPr lang="en-US" dirty="0" smtClean="0"/>
              <a:t>Latches, Flip Flops, Sandals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promised a Flop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Confusing </a:t>
            </a:r>
            <a:r>
              <a:rPr lang="en-US" dirty="0" err="1" smtClean="0"/>
              <a:t>vocab</a:t>
            </a:r>
            <a:r>
              <a:rPr lang="en-US" dirty="0" smtClean="0"/>
              <a:t> – they are similar</a:t>
            </a:r>
          </a:p>
          <a:p>
            <a:endParaRPr lang="en-US" dirty="0" smtClean="0"/>
          </a:p>
          <a:p>
            <a:r>
              <a:rPr lang="en-US" dirty="0" smtClean="0"/>
              <a:t>A latch is typically </a:t>
            </a:r>
            <a:r>
              <a:rPr lang="en-US" b="1" dirty="0" smtClean="0"/>
              <a:t>Enabled</a:t>
            </a:r>
            <a:endParaRPr lang="en-US" b="1" dirty="0" smtClean="0"/>
          </a:p>
          <a:p>
            <a:endParaRPr lang="en-US" dirty="0"/>
          </a:p>
          <a:p>
            <a:r>
              <a:rPr lang="en-US" dirty="0" smtClean="0"/>
              <a:t>A Flip Flop is typically </a:t>
            </a:r>
            <a:r>
              <a:rPr lang="en-US" b="1" dirty="0" smtClean="0"/>
              <a:t>Clocked</a:t>
            </a:r>
          </a:p>
          <a:p>
            <a:endParaRPr lang="en-US" dirty="0"/>
          </a:p>
          <a:p>
            <a:r>
              <a:rPr lang="en-US" dirty="0" smtClean="0"/>
              <a:t>All are forms of ‘</a:t>
            </a:r>
            <a:r>
              <a:rPr lang="en-US" dirty="0" err="1" smtClean="0"/>
              <a:t>Bistable</a:t>
            </a:r>
            <a:r>
              <a:rPr lang="en-US" dirty="0" smtClean="0"/>
              <a:t> </a:t>
            </a:r>
            <a:r>
              <a:rPr lang="en-US" dirty="0" err="1" smtClean="0"/>
              <a:t>Multivibrators’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Master Slave D-Flip Flop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D-Latches in series with opposite polarity Enable lines</a:t>
            </a:r>
          </a:p>
          <a:p>
            <a:endParaRPr lang="en-US" dirty="0" smtClean="0"/>
          </a:p>
          <a:p>
            <a:r>
              <a:rPr lang="en-US" dirty="0" smtClean="0"/>
              <a:t>Pulse Triggered</a:t>
            </a:r>
            <a:endParaRPr lang="en-US" dirty="0"/>
          </a:p>
          <a:p>
            <a:pPr lvl="1"/>
            <a:r>
              <a:rPr lang="en-US" dirty="0" smtClean="0"/>
              <a:t>Capture on one edge</a:t>
            </a:r>
          </a:p>
          <a:p>
            <a:pPr lvl="1"/>
            <a:r>
              <a:rPr lang="en-US" dirty="0" smtClean="0"/>
              <a:t>Display on the </a:t>
            </a:r>
            <a:r>
              <a:rPr lang="en-US" dirty="0" smtClean="0"/>
              <a:t>other</a:t>
            </a:r>
            <a:endParaRPr lang="en-US" dirty="0" smtClean="0"/>
          </a:p>
        </p:txBody>
      </p:sp>
      <p:pic>
        <p:nvPicPr>
          <p:cNvPr id="3074" name="Picture 2" descr="http://upload.wikimedia.org/wikipedia/en/thumb/5/52/Negative-edge_triggered_master_slave_D_flip-flop.svg/220px-Negative-edge_triggered_master_slave_D_flip-flop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590800"/>
            <a:ext cx="4571994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14600" y="6550223"/>
            <a:ext cx="6629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hlinkClick r:id="rId3"/>
              </a:rPr>
              <a:t>http://</a:t>
            </a:r>
            <a:r>
              <a:rPr lang="en-US" sz="1400" dirty="0" smtClean="0">
                <a:hlinkClick r:id="rId3"/>
              </a:rPr>
              <a:t>en.wikipedia.org/wiki/File:Negative-edge_triggered_master_slave_D_flip-flop.svg</a:t>
            </a:r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Edge Triggered D-Flip Flop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Functionally similar to Master Slave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Edge Triggered, not Pulse</a:t>
            </a:r>
          </a:p>
          <a:p>
            <a:pPr lvl="1"/>
            <a:r>
              <a:rPr lang="en-US" dirty="0" smtClean="0"/>
              <a:t>Don’t waste half your clock period!</a:t>
            </a:r>
          </a:p>
          <a:p>
            <a:pPr lvl="1"/>
            <a:endParaRPr lang="en-US" dirty="0"/>
          </a:p>
          <a:p>
            <a:r>
              <a:rPr lang="en-US" dirty="0" smtClean="0"/>
              <a:t>Construction highly process dependent</a:t>
            </a:r>
          </a:p>
          <a:p>
            <a:pPr lvl="1"/>
            <a:r>
              <a:rPr lang="en-US" dirty="0" smtClean="0"/>
              <a:t>Can be roughly three SR Latches</a:t>
            </a:r>
          </a:p>
          <a:p>
            <a:pPr lvl="1"/>
            <a:r>
              <a:rPr lang="en-US" dirty="0" smtClean="0"/>
              <a:t>Can be “Dynamic Logic” – Learn in VLSI</a:t>
            </a:r>
          </a:p>
        </p:txBody>
      </p:sp>
    </p:spTree>
    <p:extLst>
      <p:ext uri="{BB962C8B-B14F-4D97-AF65-F5344CB8AC3E}">
        <p14:creationId xmlns:p14="http://schemas.microsoft.com/office/powerpoint/2010/main" val="114724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Edge Triggered D-Flip Flop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Always has:</a:t>
            </a:r>
          </a:p>
          <a:p>
            <a:pPr lvl="1"/>
            <a:r>
              <a:rPr lang="en-US" dirty="0" err="1" smtClean="0"/>
              <a:t>Clk</a:t>
            </a:r>
            <a:r>
              <a:rPr lang="en-US" dirty="0" smtClean="0"/>
              <a:t>, D, Q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May also have:</a:t>
            </a:r>
          </a:p>
          <a:p>
            <a:pPr lvl="1"/>
            <a:r>
              <a:rPr lang="en-US" dirty="0" smtClean="0"/>
              <a:t>S, R, ~Q</a:t>
            </a:r>
          </a:p>
          <a:p>
            <a:pPr lvl="1"/>
            <a:r>
              <a:rPr lang="en-US" b="1" dirty="0" smtClean="0"/>
              <a:t>S</a:t>
            </a:r>
            <a:r>
              <a:rPr lang="en-US" dirty="0" smtClean="0"/>
              <a:t>et and </a:t>
            </a:r>
            <a:r>
              <a:rPr lang="en-US" b="1" dirty="0" smtClean="0"/>
              <a:t>R</a:t>
            </a:r>
            <a:r>
              <a:rPr lang="en-US" dirty="0" smtClean="0"/>
              <a:t>eset are asynchronous (ignore clock)</a:t>
            </a:r>
            <a:endParaRPr lang="en-US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4953000" y="6550223"/>
            <a:ext cx="4191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hlinkClick r:id="rId2"/>
              </a:rPr>
              <a:t>http://en.wikipedia.org/wiki/File:D-Type_Flip-flop.svg</a:t>
            </a:r>
            <a:endParaRPr lang="en-US" sz="1400" dirty="0" smtClean="0"/>
          </a:p>
        </p:txBody>
      </p:sp>
      <p:pic>
        <p:nvPicPr>
          <p:cNvPr id="4098" name="Picture 2" descr="http://upload.wikimedia.org/wikipedia/commons/thumb/8/8c/D-Type_Flip-flop.svg/100px-D-Type_Flip-flop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09800"/>
            <a:ext cx="2222499" cy="266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307226"/>
              </p:ext>
            </p:extLst>
          </p:nvPr>
        </p:nvGraphicFramePr>
        <p:xfrm>
          <a:off x="3733800" y="1524000"/>
          <a:ext cx="2971800" cy="2161380"/>
        </p:xfrm>
        <a:graphic>
          <a:graphicData uri="http://schemas.openxmlformats.org/drawingml/2006/table">
            <a:tbl>
              <a:tblPr/>
              <a:tblGrid>
                <a:gridCol w="990600"/>
                <a:gridCol w="990600"/>
                <a:gridCol w="990600"/>
              </a:tblGrid>
              <a:tr h="5603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Clk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6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↑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336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↑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36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114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between processing stages</a:t>
            </a:r>
          </a:p>
          <a:p>
            <a:endParaRPr lang="en-US" dirty="0"/>
          </a:p>
          <a:p>
            <a:r>
              <a:rPr lang="en-US" dirty="0" smtClean="0"/>
              <a:t>“</a:t>
            </a:r>
            <a:r>
              <a:rPr lang="en-US" dirty="0" err="1" smtClean="0"/>
              <a:t>Debounce</a:t>
            </a:r>
            <a:r>
              <a:rPr lang="en-US" dirty="0" smtClean="0"/>
              <a:t>” inputs</a:t>
            </a:r>
          </a:p>
          <a:p>
            <a:pPr lvl="1"/>
            <a:r>
              <a:rPr lang="en-US" dirty="0" smtClean="0"/>
              <a:t>Hide external noise / uncertainty from the inputs</a:t>
            </a:r>
          </a:p>
          <a:p>
            <a:pPr lvl="1"/>
            <a:endParaRPr lang="en-US" dirty="0"/>
          </a:p>
          <a:p>
            <a:r>
              <a:rPr lang="en-US" dirty="0" smtClean="0"/>
              <a:t>Synchronization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Flops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Ternary:  Flip-Flap-Flop.</a:t>
            </a:r>
          </a:p>
          <a:p>
            <a:endParaRPr lang="en-US" dirty="0"/>
          </a:p>
          <a:p>
            <a:r>
              <a:rPr lang="en-US" dirty="0" smtClean="0"/>
              <a:t>T Flip Flop</a:t>
            </a:r>
          </a:p>
          <a:p>
            <a:pPr lvl="1"/>
            <a:r>
              <a:rPr lang="en-US" dirty="0" smtClean="0"/>
              <a:t>Toggles on each clock strobe</a:t>
            </a:r>
          </a:p>
          <a:p>
            <a:pPr lvl="1"/>
            <a:r>
              <a:rPr lang="en-US" dirty="0" smtClean="0"/>
              <a:t>Good for cutting frequency in half</a:t>
            </a:r>
          </a:p>
          <a:p>
            <a:pPr lvl="1"/>
            <a:endParaRPr lang="en-US" dirty="0"/>
          </a:p>
          <a:p>
            <a:r>
              <a:rPr lang="en-US" dirty="0" smtClean="0"/>
              <a:t>JK Flip Flop</a:t>
            </a:r>
          </a:p>
          <a:p>
            <a:pPr lvl="1"/>
            <a:r>
              <a:rPr lang="en-US" dirty="0" smtClean="0"/>
              <a:t>Clocked SR flip flop that also supports toggling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</a:t>
            </a:r>
            <a:r>
              <a:rPr lang="en-US" dirty="0" err="1" smtClean="0"/>
              <a:t>Bord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T Flip Flop from an D Flip Flop</a:t>
            </a:r>
          </a:p>
          <a:p>
            <a:endParaRPr lang="en-US" dirty="0"/>
          </a:p>
          <a:p>
            <a:r>
              <a:rPr lang="en-US" dirty="0" smtClean="0"/>
              <a:t>Create 16x frequency divider from T Flip Flops</a:t>
            </a:r>
          </a:p>
          <a:p>
            <a:endParaRPr lang="en-US" dirty="0"/>
          </a:p>
          <a:p>
            <a:r>
              <a:rPr lang="en-US" dirty="0" smtClean="0"/>
              <a:t>Create 10x frequency divider from ???</a:t>
            </a:r>
          </a:p>
        </p:txBody>
      </p:sp>
    </p:spTree>
    <p:extLst>
      <p:ext uri="{BB962C8B-B14F-4D97-AF65-F5344CB8AC3E}">
        <p14:creationId xmlns:p14="http://schemas.microsoft.com/office/powerpoint/2010/main" val="1583300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Edge Triggered D-Flip Flop</a:t>
            </a:r>
            <a:endParaRPr lang="en-US" dirty="0"/>
          </a:p>
        </p:txBody>
      </p:sp>
      <p:pic>
        <p:nvPicPr>
          <p:cNvPr id="45058" name="Picture 2" descr="http://upload.wikimedia.org/wikipedia/en/7/74/Edge_triggered_D_flip-flop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209718"/>
            <a:ext cx="5638800" cy="56101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Its 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lecture b0010:</a:t>
            </a:r>
          </a:p>
          <a:p>
            <a:pPr lvl="1"/>
            <a:r>
              <a:rPr lang="en-US" dirty="0" smtClean="0"/>
              <a:t>1 R=</a:t>
            </a:r>
            <a:r>
              <a:rPr lang="en-US" dirty="0" err="1" smtClean="0"/>
              <a:t>r^n</a:t>
            </a:r>
            <a:r>
              <a:rPr lang="en-US" dirty="0" smtClean="0"/>
              <a:t> = n R=r digits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1 R</a:t>
            </a:r>
            <a:r>
              <a:rPr lang="en-US" baseline="-25000" dirty="0" smtClean="0"/>
              <a:t>A </a:t>
            </a:r>
            <a:r>
              <a:rPr lang="en-US" dirty="0" smtClean="0"/>
              <a:t>Digit is ‘worth’ </a:t>
            </a:r>
            <a:r>
              <a:rPr lang="en-US" dirty="0" err="1" smtClean="0"/>
              <a:t>log</a:t>
            </a:r>
            <a:r>
              <a:rPr lang="en-US" baseline="-25000" dirty="0" err="1" smtClean="0"/>
              <a:t>RB</a:t>
            </a:r>
            <a:r>
              <a:rPr lang="en-US" dirty="0" err="1" smtClean="0"/>
              <a:t>R</a:t>
            </a:r>
            <a:r>
              <a:rPr lang="en-US" baseline="-25000" dirty="0" err="1" smtClean="0"/>
              <a:t>A</a:t>
            </a:r>
            <a:endParaRPr lang="en-US" baseline="-25000" dirty="0" smtClean="0"/>
          </a:p>
          <a:p>
            <a:endParaRPr lang="en-US" dirty="0" smtClean="0"/>
          </a:p>
          <a:p>
            <a:r>
              <a:rPr lang="en-US" dirty="0" smtClean="0"/>
              <a:t>Hex: R</a:t>
            </a:r>
            <a:r>
              <a:rPr lang="en-US" baseline="-25000" dirty="0" smtClean="0"/>
              <a:t>A</a:t>
            </a:r>
            <a:r>
              <a:rPr lang="en-US" dirty="0" smtClean="0"/>
              <a:t> = 16, R</a:t>
            </a:r>
            <a:r>
              <a:rPr lang="en-US" baseline="-25000" dirty="0" smtClean="0"/>
              <a:t>B</a:t>
            </a:r>
            <a:r>
              <a:rPr lang="en-US" dirty="0" smtClean="0"/>
              <a:t> = 2</a:t>
            </a:r>
          </a:p>
          <a:p>
            <a:pPr lvl="1"/>
            <a:r>
              <a:rPr lang="en-US" dirty="0" smtClean="0"/>
              <a:t>log</a:t>
            </a:r>
            <a:r>
              <a:rPr lang="en-US" baseline="-25000" dirty="0" smtClean="0"/>
              <a:t>2 </a:t>
            </a:r>
            <a:r>
              <a:rPr lang="en-US" dirty="0" smtClean="0"/>
              <a:t>(16) = 4</a:t>
            </a:r>
          </a:p>
          <a:p>
            <a:pPr lvl="1"/>
            <a:r>
              <a:rPr lang="en-US" dirty="0" smtClean="0"/>
              <a:t>1 Hex digit is ‘worth’ 4 binary digits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Its 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24 binary digits ≈ 7 decimal digits</a:t>
            </a:r>
          </a:p>
          <a:p>
            <a:pPr lvl="1"/>
            <a:r>
              <a:rPr lang="en-US" dirty="0" smtClean="0"/>
              <a:t>log</a:t>
            </a:r>
            <a:r>
              <a:rPr lang="en-US" baseline="-25000" dirty="0" smtClean="0"/>
              <a:t>10</a:t>
            </a:r>
            <a:r>
              <a:rPr lang="en-US" dirty="0" smtClean="0"/>
              <a:t>(2) * 24 ≈ 7.2247198…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log</a:t>
            </a:r>
            <a:r>
              <a:rPr lang="en-US" baseline="-25000" dirty="0" smtClean="0"/>
              <a:t>10</a:t>
            </a:r>
            <a:r>
              <a:rPr lang="en-US" dirty="0" smtClean="0"/>
              <a:t>(2)≈ 0.3		 log</a:t>
            </a:r>
            <a:r>
              <a:rPr lang="en-US" baseline="-25000" dirty="0" smtClean="0"/>
              <a:t>2</a:t>
            </a:r>
            <a:r>
              <a:rPr lang="en-US" dirty="0" smtClean="0"/>
              <a:t>(10)≈ 3.3</a:t>
            </a:r>
          </a:p>
          <a:p>
            <a:endParaRPr lang="en-US" dirty="0"/>
          </a:p>
          <a:p>
            <a:r>
              <a:rPr lang="en-US" dirty="0" smtClean="0"/>
              <a:t>2^ ± 126  ≈ +/-10^ ± 38</a:t>
            </a:r>
          </a:p>
          <a:p>
            <a:pPr lvl="1"/>
            <a:r>
              <a:rPr lang="en-US" dirty="0" smtClean="0"/>
              <a:t>126 * .3 ≈ 37.929…</a:t>
            </a:r>
          </a:p>
          <a:p>
            <a:endParaRPr lang="en-US" dirty="0" smtClean="0"/>
          </a:p>
          <a:p>
            <a:r>
              <a:rPr lang="en-US" dirty="0" smtClean="0"/>
              <a:t>How many digits does 2^24 have in decimal?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Its 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many Digits should I display?</a:t>
            </a:r>
          </a:p>
          <a:p>
            <a:pPr lvl="1"/>
            <a:r>
              <a:rPr lang="en-US" dirty="0" smtClean="0"/>
              <a:t>ADS1292 is a 24bit ADC, 19.34ENOB</a:t>
            </a:r>
          </a:p>
          <a:p>
            <a:pPr lvl="1"/>
            <a:r>
              <a:rPr lang="en-US" dirty="0" smtClean="0"/>
              <a:t>ICL7106 is a 2000 Count ADC</a:t>
            </a:r>
          </a:p>
          <a:p>
            <a:pPr lvl="1"/>
            <a:r>
              <a:rPr lang="en-US" dirty="0" smtClean="0"/>
              <a:t>AS5048 is a 14 bit rotary hall effect encoder</a:t>
            </a:r>
          </a:p>
          <a:p>
            <a:pPr lvl="1"/>
            <a:endParaRPr lang="en-US" dirty="0"/>
          </a:p>
          <a:p>
            <a:r>
              <a:rPr lang="en-US" dirty="0" smtClean="0"/>
              <a:t>How good is the ADC in your </a:t>
            </a:r>
            <a:r>
              <a:rPr lang="en-US" dirty="0" err="1" smtClean="0"/>
              <a:t>multimeter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Harbor freight 3 digit ($5.29)</a:t>
            </a:r>
          </a:p>
          <a:p>
            <a:pPr lvl="1"/>
            <a:r>
              <a:rPr lang="en-US" dirty="0"/>
              <a:t>Agilent </a:t>
            </a:r>
            <a:r>
              <a:rPr lang="en-US" dirty="0" smtClean="0"/>
              <a:t>34460A </a:t>
            </a:r>
            <a:r>
              <a:rPr lang="en-US" dirty="0"/>
              <a:t>6.5 digit </a:t>
            </a:r>
            <a:r>
              <a:rPr lang="en-US" dirty="0" smtClean="0"/>
              <a:t>($945)</a:t>
            </a:r>
            <a:endParaRPr lang="en-US" dirty="0"/>
          </a:p>
          <a:p>
            <a:pPr lvl="1"/>
            <a:r>
              <a:rPr lang="en-US" dirty="0" smtClean="0"/>
              <a:t>Agilent 3458A 8.5 digit ($9,267)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243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72" tIns="44442" rIns="90472" bIns="44442" anchor="b">
            <a:normAutofit fontScale="90000"/>
          </a:bodyPr>
          <a:lstStyle/>
          <a:p>
            <a:pPr eaLnBrk="1" hangingPunct="1"/>
            <a:r>
              <a:rPr lang="en-US">
                <a:solidFill>
                  <a:schemeClr val="tx1"/>
                </a:solidFill>
              </a:rPr>
              <a:t>Combinational Logic Design Process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n-US" dirty="0"/>
              <a:t>Understand the </a:t>
            </a:r>
            <a:r>
              <a:rPr lang="en-US" dirty="0" smtClean="0"/>
              <a:t>problem</a:t>
            </a:r>
            <a:endParaRPr lang="en-US" dirty="0"/>
          </a:p>
          <a:p>
            <a:pPr lvl="1" eaLnBrk="1" hangingPunct="1"/>
            <a:r>
              <a:rPr lang="en-US" dirty="0">
                <a:ea typeface="ＭＳ Ｐゴシック" charset="-128"/>
              </a:rPr>
              <a:t>what is the circuit supposed to do?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write down inputs (data, control) and outputs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draw block diagram or other picture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Break problem down in to manageable, convenient chunks</a:t>
            </a:r>
            <a:endParaRPr lang="en-US" dirty="0" smtClean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Formulate the </a:t>
            </a:r>
            <a:r>
              <a:rPr lang="en-US" dirty="0" smtClean="0"/>
              <a:t>problem </a:t>
            </a:r>
            <a:r>
              <a:rPr lang="en-US" dirty="0"/>
              <a:t>in terms of a truth table or other suitable design representation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truth table, </a:t>
            </a:r>
            <a:r>
              <a:rPr lang="en-US" dirty="0" err="1" smtClean="0">
                <a:ea typeface="ＭＳ Ｐゴシック" charset="-128"/>
              </a:rPr>
              <a:t>boolean</a:t>
            </a:r>
            <a:r>
              <a:rPr lang="en-US" dirty="0" smtClean="0">
                <a:ea typeface="ＭＳ Ｐゴシック" charset="-128"/>
              </a:rPr>
              <a:t> </a:t>
            </a:r>
            <a:r>
              <a:rPr lang="en-US" dirty="0">
                <a:ea typeface="ＭＳ Ｐゴシック" charset="-128"/>
              </a:rPr>
              <a:t>algebra, etc.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Choose </a:t>
            </a:r>
            <a:r>
              <a:rPr lang="en-US" dirty="0" smtClean="0"/>
              <a:t>implementation </a:t>
            </a:r>
            <a:r>
              <a:rPr lang="en-US" dirty="0"/>
              <a:t>Target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PAL, PLA, Mux, </a:t>
            </a:r>
            <a:r>
              <a:rPr lang="en-US" dirty="0" smtClean="0">
                <a:ea typeface="ＭＳ Ｐゴシック" charset="-128"/>
              </a:rPr>
              <a:t>FPGA, </a:t>
            </a:r>
            <a:r>
              <a:rPr lang="en-US" dirty="0">
                <a:ea typeface="ＭＳ Ｐゴシック" charset="-128"/>
              </a:rPr>
              <a:t>Discrete Gates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Follow Implementation Procedure</a:t>
            </a:r>
          </a:p>
          <a:p>
            <a:pPr lvl="1" eaLnBrk="1" hangingPunct="1"/>
            <a:r>
              <a:rPr lang="en-US" dirty="0">
                <a:ea typeface="ＭＳ Ｐゴシック" charset="-128"/>
              </a:rPr>
              <a:t>K-maps, Boolean algebra, algorithmic </a:t>
            </a:r>
            <a:r>
              <a:rPr lang="en-US" dirty="0" smtClean="0">
                <a:ea typeface="ＭＳ Ｐゴシック" charset="-128"/>
              </a:rPr>
              <a:t>simplification</a:t>
            </a:r>
            <a:endParaRPr lang="en-US" dirty="0"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Process Example: 2’s Comp Adder</a:t>
            </a:r>
            <a:br>
              <a:rPr lang="en-US" dirty="0" smtClean="0"/>
            </a:br>
            <a:r>
              <a:rPr lang="en-US" dirty="0"/>
              <a:t>Understand the Problem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charset="-128"/>
              </a:rPr>
              <a:t>what is the circuit supposed to do?</a:t>
            </a:r>
          </a:p>
          <a:p>
            <a:pPr lvl="1"/>
            <a:r>
              <a:rPr lang="en-US" dirty="0" smtClean="0">
                <a:ea typeface="ＭＳ Ｐゴシック" charset="-128"/>
              </a:rPr>
              <a:t>Add two numbers in 2’s complement</a:t>
            </a:r>
          </a:p>
          <a:p>
            <a:endParaRPr lang="en-US" dirty="0" smtClean="0">
              <a:ea typeface="ＭＳ Ｐゴシック" charset="-128"/>
            </a:endParaRPr>
          </a:p>
          <a:p>
            <a:r>
              <a:rPr lang="en-US" dirty="0" smtClean="0">
                <a:ea typeface="ＭＳ Ｐゴシック" charset="-128"/>
              </a:rPr>
              <a:t>write down inputs (data, control) and outputs</a:t>
            </a:r>
          </a:p>
          <a:p>
            <a:pPr lvl="1"/>
            <a:r>
              <a:rPr lang="en-US" dirty="0" smtClean="0">
                <a:ea typeface="ＭＳ Ｐゴシック" charset="-128"/>
              </a:rPr>
              <a:t>Operands: A[n], B[n], Carry In</a:t>
            </a:r>
          </a:p>
          <a:p>
            <a:pPr lvl="1"/>
            <a:r>
              <a:rPr lang="en-US" dirty="0" smtClean="0">
                <a:ea typeface="ＭＳ Ｐゴシック" charset="-128"/>
              </a:rPr>
              <a:t>Outputs: S[n], Overflow, Carry Out</a:t>
            </a:r>
          </a:p>
          <a:p>
            <a:endParaRPr lang="en-US" dirty="0" smtClean="0">
              <a:ea typeface="ＭＳ Ｐゴシック" charset="-128"/>
            </a:endParaRPr>
          </a:p>
          <a:p>
            <a:r>
              <a:rPr lang="en-US" dirty="0" smtClean="0">
                <a:ea typeface="ＭＳ Ｐゴシック" charset="-128"/>
              </a:rPr>
              <a:t>draw block diagram or other picture</a:t>
            </a:r>
            <a:endParaRPr lang="en-US" dirty="0" smtClean="0"/>
          </a:p>
          <a:p>
            <a:endParaRPr 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8210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Process Example: 2’s Comp Adder</a:t>
            </a:r>
            <a:br>
              <a:rPr lang="en-US" dirty="0" smtClean="0"/>
            </a:br>
            <a:r>
              <a:rPr lang="en-US" dirty="0" smtClean="0"/>
              <a:t>Break problem down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charset="-128"/>
              </a:rPr>
              <a:t>Pieces I already know how to make:</a:t>
            </a:r>
          </a:p>
          <a:p>
            <a:pPr lvl="1"/>
            <a:r>
              <a:rPr lang="en-US" dirty="0" smtClean="0">
                <a:ea typeface="ＭＳ Ｐゴシック" charset="-128"/>
              </a:rPr>
              <a:t>Overflow detect = XNOR</a:t>
            </a:r>
            <a:endParaRPr lang="en-US" dirty="0">
              <a:ea typeface="ＭＳ Ｐゴシック" charset="-128"/>
            </a:endParaRPr>
          </a:p>
          <a:p>
            <a:r>
              <a:rPr lang="en-US" dirty="0" smtClean="0">
                <a:ea typeface="ＭＳ Ｐゴシック" charset="-128"/>
              </a:rPr>
              <a:t>Repeated pieces:</a:t>
            </a:r>
          </a:p>
          <a:p>
            <a:pPr lvl="1"/>
            <a:r>
              <a:rPr lang="en-US" dirty="0" smtClean="0">
                <a:ea typeface="ＭＳ Ｐゴシック" charset="-128"/>
              </a:rPr>
              <a:t>Each bit is handled similarly</a:t>
            </a:r>
          </a:p>
        </p:txBody>
      </p:sp>
      <p:pic>
        <p:nvPicPr>
          <p:cNvPr id="4" name="Picture 3"/>
          <p:cNvPicPr>
            <a:picLocks noChangeArrowheads="1"/>
          </p:cNvPicPr>
          <p:nvPr/>
        </p:nvPicPr>
        <p:blipFill>
          <a:blip r:embed="rId2" cstate="print"/>
          <a:srcRect l="23288"/>
          <a:stretch>
            <a:fillRect/>
          </a:stretch>
        </p:blipFill>
        <p:spPr bwMode="auto">
          <a:xfrm>
            <a:off x="2209800" y="3962400"/>
            <a:ext cx="4267200" cy="257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41319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6216</TotalTime>
  <Words>1327</Words>
  <Application>Microsoft Office PowerPoint</Application>
  <PresentationFormat>On-screen Show (4:3)</PresentationFormat>
  <Paragraphs>500</Paragraphs>
  <Slides>37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b0101 Time for Time</vt:lpstr>
      <vt:lpstr>Acknowledgements</vt:lpstr>
      <vt:lpstr>Today</vt:lpstr>
      <vt:lpstr>Its Log</vt:lpstr>
      <vt:lpstr>Its Log</vt:lpstr>
      <vt:lpstr>Its Log</vt:lpstr>
      <vt:lpstr>Combinational Logic Design Process</vt:lpstr>
      <vt:lpstr>Process Example: 2’s Comp Adder Understand the Problem </vt:lpstr>
      <vt:lpstr>Process Example: 2’s Comp Adder Break problem down </vt:lpstr>
      <vt:lpstr>Process Example: 2’s Comp Adder Formulate a Solution </vt:lpstr>
      <vt:lpstr>Process Example: 2’s Comp Adder Formulate a Solution </vt:lpstr>
      <vt:lpstr>Combinational vs. Sequential Logic</vt:lpstr>
      <vt:lpstr>Circuit Timing Behavior</vt:lpstr>
      <vt:lpstr>Circuit Timing Behavior</vt:lpstr>
      <vt:lpstr>Hazards/Glitches</vt:lpstr>
      <vt:lpstr>Hazards/Glitches</vt:lpstr>
      <vt:lpstr>Safe Sequential Circuits</vt:lpstr>
      <vt:lpstr>Safe Sequential Circuits</vt:lpstr>
      <vt:lpstr>A what-ed wholement?</vt:lpstr>
      <vt:lpstr>PowerPoint Presentation</vt:lpstr>
      <vt:lpstr>PowerPoint Presentation</vt:lpstr>
      <vt:lpstr>PowerPoint Presentation</vt:lpstr>
      <vt:lpstr>PowerPoint Presentation</vt:lpstr>
      <vt:lpstr>Vocab!</vt:lpstr>
      <vt:lpstr>Reinventing the SR Latch</vt:lpstr>
      <vt:lpstr>Reinventing the SR Latch</vt:lpstr>
      <vt:lpstr>SR Latch Timing</vt:lpstr>
      <vt:lpstr>Design Time!</vt:lpstr>
      <vt:lpstr>Boreds</vt:lpstr>
      <vt:lpstr>You promised a Flop</vt:lpstr>
      <vt:lpstr>Master Slave D-Flip Flop</vt:lpstr>
      <vt:lpstr>Edge Triggered D-Flip Flop</vt:lpstr>
      <vt:lpstr>Edge Triggered D-Flip Flop</vt:lpstr>
      <vt:lpstr>Common Uses</vt:lpstr>
      <vt:lpstr>Other Flops</vt:lpstr>
      <vt:lpstr>Final Bord</vt:lpstr>
      <vt:lpstr>Edge Triggered D-Flip Flop</vt:lpstr>
    </vt:vector>
  </TitlesOfParts>
  <Company>National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b0101 Time for Time</dc:title>
  <dc:creator>Eric VanWyk</dc:creator>
  <cp:lastModifiedBy>Eric</cp:lastModifiedBy>
  <cp:revision>155</cp:revision>
  <dcterms:created xsi:type="dcterms:W3CDTF">2012-09-13T16:31:12Z</dcterms:created>
  <dcterms:modified xsi:type="dcterms:W3CDTF">2013-09-19T05:26:07Z</dcterms:modified>
</cp:coreProperties>
</file>