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8" r:id="rId29"/>
    <p:sldId id="299" r:id="rId30"/>
    <p:sldId id="296" r:id="rId31"/>
    <p:sldId id="297" r:id="rId32"/>
    <p:sldId id="278" r:id="rId33"/>
    <p:sldId id="300" r:id="rId34"/>
    <p:sldId id="279" r:id="rId35"/>
    <p:sldId id="280" r:id="rId36"/>
    <p:sldId id="277" r:id="rId37"/>
    <p:sldId id="281" r:id="rId38"/>
    <p:sldId id="282" r:id="rId39"/>
    <p:sldId id="283" r:id="rId40"/>
    <p:sldId id="284" r:id="rId41"/>
    <p:sldId id="285" r:id="rId42"/>
    <p:sldId id="286" r:id="rId43"/>
    <p:sldId id="301" r:id="rId44"/>
    <p:sldId id="302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4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9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6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94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30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9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90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6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C7A35F-38A1-4319-A65C-08FE36AB0B67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8D75A-F32B-4158-A566-57F8D4683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7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aa448710.aspx" TargetMode="Externa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mailto:comparch14@gmail.co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b10100</a:t>
            </a:r>
            <a:br>
              <a:rPr lang="en-US" dirty="0" smtClean="0"/>
            </a:br>
            <a:r>
              <a:rPr lang="en-US" dirty="0" smtClean="0"/>
              <a:t>Call Me, Maybe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2014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37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Idea 2:</a:t>
            </a:r>
          </a:p>
          <a:p>
            <a:endParaRPr lang="en-US" dirty="0"/>
          </a:p>
          <a:p>
            <a:r>
              <a:rPr lang="en-US" dirty="0" smtClean="0"/>
              <a:t>Store return address</a:t>
            </a:r>
          </a:p>
          <a:p>
            <a:r>
              <a:rPr lang="en-US" dirty="0" smtClean="0"/>
              <a:t>Jump to subroutine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Jump back when done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ReturnAddr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PC+???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trike="sngStrike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strike="sngStrike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ReturnAddr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69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 MIPS, this is called Jump And Link (</a:t>
            </a:r>
            <a:r>
              <a:rPr lang="en-US" dirty="0" err="1" smtClean="0"/>
              <a:t>jal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 smtClean="0"/>
              <a:t>jal</a:t>
            </a:r>
            <a:r>
              <a:rPr lang="en-US" dirty="0" smtClean="0"/>
              <a:t> stores the PC+4 to $31 and then jumps to the target address</a:t>
            </a:r>
          </a:p>
          <a:p>
            <a:endParaRPr lang="en-US" dirty="0"/>
          </a:p>
          <a:p>
            <a:r>
              <a:rPr lang="en-US" dirty="0" smtClean="0"/>
              <a:t>$31 is also known as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r>
              <a:rPr lang="en-US" dirty="0" smtClean="0"/>
              <a:t>Return Address</a:t>
            </a:r>
          </a:p>
          <a:p>
            <a:endParaRPr lang="en-US" dirty="0"/>
          </a:p>
          <a:p>
            <a:r>
              <a:rPr lang="en-US" dirty="0" smtClean="0"/>
              <a:t>Jump Register (</a:t>
            </a:r>
            <a:r>
              <a:rPr lang="en-US" dirty="0" err="1" smtClean="0"/>
              <a:t>jr</a:t>
            </a:r>
            <a:r>
              <a:rPr lang="en-US" dirty="0" smtClean="0"/>
              <a:t>) to get back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41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Storing the Return Address in $</a:t>
            </a:r>
            <a:r>
              <a:rPr lang="en-US" dirty="0" err="1" smtClean="0"/>
              <a:t>ra</a:t>
            </a:r>
            <a:r>
              <a:rPr lang="en-US" dirty="0" smtClean="0"/>
              <a:t> is great!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only for Leaf Functions</a:t>
            </a:r>
          </a:p>
          <a:p>
            <a:endParaRPr lang="en-US" dirty="0"/>
          </a:p>
          <a:p>
            <a:r>
              <a:rPr lang="en-US" dirty="0" smtClean="0"/>
              <a:t>What if a function calls another function?</a:t>
            </a:r>
          </a:p>
          <a:p>
            <a:pPr lvl="1"/>
            <a:r>
              <a:rPr lang="en-US" dirty="0" smtClean="0"/>
              <a:t>Put it in Data Memory!</a:t>
            </a:r>
          </a:p>
          <a:p>
            <a:pPr lvl="1"/>
            <a:r>
              <a:rPr lang="en-US" dirty="0" smtClean="0"/>
              <a:t>Every function has a dedicated space to shove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439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Storing the Return Address in $</a:t>
            </a:r>
            <a:r>
              <a:rPr lang="en-US" dirty="0" err="1" smtClean="0"/>
              <a:t>ra</a:t>
            </a:r>
            <a:r>
              <a:rPr lang="en-US" dirty="0" smtClean="0"/>
              <a:t> is great!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ut only for Leaf Functions</a:t>
            </a:r>
          </a:p>
          <a:p>
            <a:endParaRPr lang="en-US" dirty="0"/>
          </a:p>
          <a:p>
            <a:r>
              <a:rPr lang="en-US" dirty="0" smtClean="0"/>
              <a:t>What if a function calls another function?</a:t>
            </a:r>
          </a:p>
          <a:p>
            <a:pPr lvl="1"/>
            <a:r>
              <a:rPr lang="en-US" dirty="0" smtClean="0"/>
              <a:t>Put it in Data Memory!</a:t>
            </a:r>
          </a:p>
          <a:p>
            <a:pPr lvl="1"/>
            <a:r>
              <a:rPr lang="en-US" dirty="0" smtClean="0"/>
              <a:t>Every function has a dedicated space to shove 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What if… A FUNCTION CALLS ITSELF?!?!</a:t>
            </a:r>
          </a:p>
          <a:p>
            <a:pPr lvl="1"/>
            <a:r>
              <a:rPr lang="en-US" dirty="0" smtClean="0"/>
              <a:t>OMG Inception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8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Dedicating memory per function is limiting</a:t>
            </a:r>
          </a:p>
          <a:p>
            <a:pPr lvl="1"/>
            <a:r>
              <a:rPr lang="en-US" dirty="0" smtClean="0"/>
              <a:t>Wastes space when it isn’t active</a:t>
            </a:r>
          </a:p>
          <a:p>
            <a:pPr lvl="1"/>
            <a:r>
              <a:rPr lang="en-US" dirty="0" smtClean="0"/>
              <a:t>Can’t </a:t>
            </a:r>
            <a:r>
              <a:rPr lang="en-US" dirty="0" err="1" smtClean="0"/>
              <a:t>recurse</a:t>
            </a:r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Instead, allocate data memory as needed</a:t>
            </a:r>
          </a:p>
          <a:p>
            <a:endParaRPr lang="en-US" dirty="0"/>
          </a:p>
          <a:p>
            <a:r>
              <a:rPr lang="en-US" dirty="0" smtClean="0"/>
              <a:t>We use “The Call Stack”</a:t>
            </a:r>
          </a:p>
          <a:p>
            <a:pPr lvl="1"/>
            <a:r>
              <a:rPr lang="en-US" dirty="0" smtClean="0"/>
              <a:t>Last In, First Out</a:t>
            </a:r>
          </a:p>
          <a:p>
            <a:pPr lvl="1"/>
            <a:r>
              <a:rPr lang="en-US" b="1" dirty="0" smtClean="0"/>
              <a:t>Push</a:t>
            </a:r>
            <a:r>
              <a:rPr lang="en-US" dirty="0" smtClean="0"/>
              <a:t> stuff onto the head of the stack</a:t>
            </a:r>
          </a:p>
          <a:p>
            <a:pPr lvl="1"/>
            <a:r>
              <a:rPr lang="en-US" b="1" dirty="0" smtClean="0"/>
              <a:t>Pop</a:t>
            </a:r>
            <a:r>
              <a:rPr lang="en-US" dirty="0" smtClean="0"/>
              <a:t> stuff back off of 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970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Call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a Stack of “Frames”</a:t>
            </a:r>
          </a:p>
          <a:p>
            <a:endParaRPr lang="en-US" dirty="0"/>
          </a:p>
          <a:p>
            <a:r>
              <a:rPr lang="en-US" dirty="0" smtClean="0"/>
              <a:t>Each active function instantiation has a Frame</a:t>
            </a:r>
          </a:p>
          <a:p>
            <a:endParaRPr lang="en-US" dirty="0"/>
          </a:p>
          <a:p>
            <a:r>
              <a:rPr lang="en-US" dirty="0" smtClean="0"/>
              <a:t>Frames hold the instance memory</a:t>
            </a:r>
          </a:p>
          <a:p>
            <a:pPr lvl="1"/>
            <a:r>
              <a:rPr lang="en-US" dirty="0" smtClean="0"/>
              <a:t>Like the return address</a:t>
            </a:r>
          </a:p>
        </p:txBody>
      </p:sp>
    </p:spTree>
    <p:extLst>
      <p:ext uri="{BB962C8B-B14F-4D97-AF65-F5344CB8AC3E}">
        <p14:creationId xmlns:p14="http://schemas.microsoft.com/office/powerpoint/2010/main" val="146761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the Call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Architecture Decisions:</a:t>
            </a:r>
          </a:p>
          <a:p>
            <a:pPr lvl="1"/>
            <a:r>
              <a:rPr lang="en-US" dirty="0" smtClean="0"/>
              <a:t>Where is the Stack?</a:t>
            </a:r>
          </a:p>
          <a:p>
            <a:pPr lvl="1"/>
            <a:r>
              <a:rPr lang="en-US" dirty="0" smtClean="0"/>
              <a:t>How do we address it / point to it?</a:t>
            </a:r>
          </a:p>
          <a:p>
            <a:pPr lvl="2"/>
            <a:r>
              <a:rPr lang="en-US" dirty="0" smtClean="0"/>
              <a:t>Linked List? Raw Pointer?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Calling Convention Decisions:</a:t>
            </a:r>
          </a:p>
          <a:p>
            <a:pPr lvl="1"/>
            <a:r>
              <a:rPr lang="en-US" dirty="0" smtClean="0"/>
              <a:t>What stuff is put on it?</a:t>
            </a:r>
          </a:p>
          <a:p>
            <a:pPr lvl="1"/>
            <a:r>
              <a:rPr lang="en-US" dirty="0" smtClean="0"/>
              <a:t>In what order? (Frame Definition)</a:t>
            </a:r>
          </a:p>
          <a:p>
            <a:pPr lvl="1"/>
            <a:r>
              <a:rPr lang="en-US" dirty="0" smtClean="0"/>
              <a:t>By whom? (Caller? </a:t>
            </a:r>
            <a:r>
              <a:rPr lang="en-US" dirty="0" err="1" smtClean="0"/>
              <a:t>Callee</a:t>
            </a:r>
            <a:r>
              <a:rPr lang="en-US" dirty="0" smtClean="0"/>
              <a:t>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376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the Stack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Ascending/Descending</a:t>
            </a:r>
          </a:p>
          <a:p>
            <a:pPr lvl="1"/>
            <a:r>
              <a:rPr lang="en-US" dirty="0" smtClean="0"/>
              <a:t>Ascending stacks start at address 0 and grow up</a:t>
            </a:r>
          </a:p>
          <a:p>
            <a:pPr lvl="1"/>
            <a:r>
              <a:rPr lang="en-US" dirty="0" smtClean="0"/>
              <a:t>Descending stacks start at the other end and grow down</a:t>
            </a:r>
          </a:p>
          <a:p>
            <a:pPr lvl="1"/>
            <a:endParaRPr lang="en-US" dirty="0"/>
          </a:p>
          <a:p>
            <a:r>
              <a:rPr lang="en-US" dirty="0" smtClean="0"/>
              <a:t>Full / Empty</a:t>
            </a:r>
          </a:p>
          <a:p>
            <a:pPr lvl="1"/>
            <a:r>
              <a:rPr lang="en-US" dirty="0" smtClean="0"/>
              <a:t>Empty stack pointers point to the next unallocated address</a:t>
            </a:r>
          </a:p>
          <a:p>
            <a:pPr lvl="1"/>
            <a:r>
              <a:rPr lang="en-US" dirty="0" smtClean="0"/>
              <a:t>Full stack pointers point to the top item in the stack</a:t>
            </a:r>
          </a:p>
          <a:p>
            <a:endParaRPr lang="en-US" dirty="0"/>
          </a:p>
          <a:p>
            <a:r>
              <a:rPr lang="en-US" dirty="0" smtClean="0"/>
              <a:t>MIPs uses a “full descending” stack</a:t>
            </a:r>
          </a:p>
          <a:p>
            <a:pPr lvl="1"/>
            <a:r>
              <a:rPr lang="en-US" dirty="0" smtClean="0"/>
              <a:t>With $29 ($</a:t>
            </a:r>
            <a:r>
              <a:rPr lang="en-US" dirty="0" err="1" smtClean="0"/>
              <a:t>sp</a:t>
            </a:r>
            <a:r>
              <a:rPr lang="en-US" dirty="0" smtClean="0"/>
              <a:t>) as the stack pointer</a:t>
            </a:r>
          </a:p>
          <a:p>
            <a:pPr lvl="1"/>
            <a:endParaRPr lang="en-US" dirty="0"/>
          </a:p>
          <a:p>
            <a:r>
              <a:rPr lang="en-US" dirty="0" smtClean="0"/>
              <a:t>ARM supports all 4, usually uses full descending</a:t>
            </a:r>
          </a:p>
          <a:p>
            <a:pPr lvl="1"/>
            <a:r>
              <a:rPr lang="en-US" i="1" dirty="0"/>
              <a:t>Procedure Call Standard for the ARM Architecture</a:t>
            </a:r>
            <a:r>
              <a:rPr lang="en-US" dirty="0"/>
              <a:t> (AAPCS</a:t>
            </a:r>
            <a:r>
              <a:rPr lang="en-US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8218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Descending?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are two dynamic memory spaces</a:t>
            </a:r>
          </a:p>
          <a:p>
            <a:endParaRPr lang="en-US" dirty="0"/>
          </a:p>
          <a:p>
            <a:r>
              <a:rPr lang="en-US" dirty="0" smtClean="0"/>
              <a:t>The “Heap” handles memory dynamically allocated at run time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 /free</a:t>
            </a:r>
            <a:endParaRPr lang="en-US" dirty="0"/>
          </a:p>
          <a:p>
            <a:pPr lvl="1"/>
            <a:r>
              <a:rPr lang="en-US" dirty="0" smtClean="0"/>
              <a:t>new / delete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Traditionally:</a:t>
            </a:r>
          </a:p>
          <a:p>
            <a:pPr lvl="1"/>
            <a:r>
              <a:rPr lang="en-US" dirty="0" smtClean="0"/>
              <a:t>Heap ascends</a:t>
            </a:r>
          </a:p>
          <a:p>
            <a:pPr lvl="1"/>
            <a:r>
              <a:rPr lang="en-US" dirty="0" smtClean="0"/>
              <a:t>Stack descends</a:t>
            </a:r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752600"/>
            <a:ext cx="4849744" cy="3890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5715000" y="5791200"/>
            <a:ext cx="17752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Giovanni </a:t>
            </a:r>
            <a:r>
              <a:rPr lang="en-US" dirty="0" err="1" smtClean="0"/>
              <a:t>Gracioli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6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Descension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$t3, $t4 onto the stack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-8		#allocate 2 word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$t3, 4($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#push $t3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$t4, 0($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#push $t4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What does the stack look like after this push?</a:t>
            </a:r>
          </a:p>
          <a:p>
            <a:endParaRPr lang="en-US" dirty="0" smtClean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Does order of operations matter </a:t>
            </a:r>
            <a:r>
              <a:rPr lang="en-US" dirty="0" smtClean="0">
                <a:solidFill>
                  <a:prstClr val="black"/>
                </a:solidFill>
              </a:rPr>
              <a:t>here?</a:t>
            </a:r>
          </a:p>
        </p:txBody>
      </p:sp>
    </p:spTree>
    <p:extLst>
      <p:ext uri="{BB962C8B-B14F-4D97-AF65-F5344CB8AC3E}">
        <p14:creationId xmlns:p14="http://schemas.microsoft.com/office/powerpoint/2010/main" val="370151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Calling Simple/“Leaf” Functions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Stack</a:t>
            </a:r>
          </a:p>
          <a:p>
            <a:endParaRPr lang="en-US" dirty="0"/>
          </a:p>
          <a:p>
            <a:r>
              <a:rPr lang="en-US" dirty="0" smtClean="0"/>
              <a:t>Calling Generic Functions</a:t>
            </a:r>
          </a:p>
          <a:p>
            <a:endParaRPr lang="en-US" dirty="0"/>
          </a:p>
          <a:p>
            <a:r>
              <a:rPr lang="en-US" dirty="0" smtClean="0"/>
              <a:t>Calling Conventions</a:t>
            </a:r>
          </a:p>
          <a:p>
            <a:endParaRPr lang="en-US" dirty="0"/>
          </a:p>
          <a:p>
            <a:r>
              <a:rPr lang="en-US" dirty="0" smtClean="0"/>
              <a:t>mp3</a:t>
            </a:r>
          </a:p>
        </p:txBody>
      </p:sp>
    </p:spTree>
    <p:extLst>
      <p:ext uri="{BB962C8B-B14F-4D97-AF65-F5344CB8AC3E}">
        <p14:creationId xmlns:p14="http://schemas.microsoft.com/office/powerpoint/2010/main" val="90313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</a:t>
            </a:r>
            <a:r>
              <a:rPr lang="en-US" dirty="0" err="1" smtClean="0"/>
              <a:t>Descension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 $t3, $t4 from the stack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$t3, 4($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#pop $t3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$t4, 0($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		#pop $t4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addi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, 8		#delete 2 words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 marL="0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What does the stack look like after this push?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r>
              <a:rPr lang="en-US" dirty="0" smtClean="0">
                <a:solidFill>
                  <a:prstClr val="black"/>
                </a:solidFill>
              </a:rPr>
              <a:t>Two pops, one add</a:t>
            </a:r>
          </a:p>
        </p:txBody>
      </p:sp>
    </p:spTree>
    <p:extLst>
      <p:ext uri="{BB962C8B-B14F-4D97-AF65-F5344CB8AC3E}">
        <p14:creationId xmlns:p14="http://schemas.microsoft.com/office/powerpoint/2010/main" val="1731801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if(n&gt;1)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 n* Fact(n-1)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45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if(n&lt;=1)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end: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return n* Fact(n-1)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1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89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Fact(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n){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if(n&lt;=1)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end: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=n* Fact(n-1)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$v0 = 1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01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Fact ($a0)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1, 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=n*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Fact(n-1)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We have most of what we need:</a:t>
            </a:r>
          </a:p>
          <a:p>
            <a:pPr lvl="1"/>
            <a:r>
              <a:rPr lang="en-US" dirty="0" err="1" smtClean="0"/>
              <a:t>Goto</a:t>
            </a:r>
            <a:r>
              <a:rPr lang="en-US" dirty="0" smtClean="0"/>
              <a:t> flow control for if</a:t>
            </a:r>
          </a:p>
          <a:p>
            <a:pPr lvl="1"/>
            <a:r>
              <a:rPr lang="en-US" dirty="0" err="1" smtClean="0"/>
              <a:t>jr</a:t>
            </a:r>
            <a:r>
              <a:rPr lang="en-US" dirty="0" smtClean="0"/>
              <a:t> $</a:t>
            </a:r>
            <a:r>
              <a:rPr lang="en-US" dirty="0" err="1" smtClean="0"/>
              <a:t>ra</a:t>
            </a:r>
            <a:r>
              <a:rPr lang="en-US" dirty="0" smtClean="0"/>
              <a:t> for return</a:t>
            </a:r>
          </a:p>
          <a:p>
            <a:pPr lvl="1"/>
            <a:r>
              <a:rPr lang="en-US" dirty="0" smtClean="0"/>
              <a:t>Registers assigned</a:t>
            </a:r>
          </a:p>
          <a:p>
            <a:r>
              <a:rPr lang="en-US" dirty="0" smtClean="0"/>
              <a:t>Now we need to call Fact</a:t>
            </a:r>
          </a:p>
          <a:p>
            <a:pPr lvl="1"/>
            <a:r>
              <a:rPr lang="en-US" dirty="0" smtClean="0"/>
              <a:t>What do we save?</a:t>
            </a:r>
          </a:p>
          <a:p>
            <a:pPr lvl="1"/>
            <a:r>
              <a:rPr lang="en-US" dirty="0" smtClean="0"/>
              <a:t>What order?</a:t>
            </a:r>
          </a:p>
          <a:p>
            <a:r>
              <a:rPr lang="en-US" dirty="0" smtClean="0"/>
              <a:t>Lets focus on the call site</a:t>
            </a:r>
          </a:p>
        </p:txBody>
      </p:sp>
    </p:spTree>
    <p:extLst>
      <p:ext uri="{BB962C8B-B14F-4D97-AF65-F5344CB8AC3E}">
        <p14:creationId xmlns:p14="http://schemas.microsoft.com/office/powerpoint/2010/main" val="132341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Call Fact:</a:t>
            </a:r>
          </a:p>
          <a:p>
            <a:pPr lvl="1"/>
            <a:r>
              <a:rPr lang="en-US" dirty="0" smtClean="0"/>
              <a:t>Push registers I need to save</a:t>
            </a:r>
          </a:p>
          <a:p>
            <a:pPr lvl="2"/>
            <a:r>
              <a:rPr lang="en-US" dirty="0" smtClean="0"/>
              <a:t>$</a:t>
            </a:r>
            <a:r>
              <a:rPr lang="en-US" dirty="0" err="1" smtClean="0"/>
              <a:t>ra</a:t>
            </a:r>
            <a:endParaRPr lang="en-US" dirty="0" smtClean="0"/>
          </a:p>
          <a:p>
            <a:pPr lvl="2"/>
            <a:r>
              <a:rPr lang="en-US" dirty="0" smtClean="0"/>
              <a:t>$a0</a:t>
            </a:r>
          </a:p>
          <a:p>
            <a:pPr lvl="1"/>
            <a:r>
              <a:rPr lang="en-US" dirty="0" smtClean="0"/>
              <a:t>Setup Arguments</a:t>
            </a:r>
          </a:p>
          <a:p>
            <a:pPr lvl="2"/>
            <a:r>
              <a:rPr lang="en-US" dirty="0" smtClean="0"/>
              <a:t>N-1:  $a0 = $a0-1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registers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566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-8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$a0, $a0, -1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Call Fact: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Push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953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-8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add $a0, $a0, -1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019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-8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$a0, $a0, -1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Jump and Link Fact:</a:t>
            </a:r>
          </a:p>
          <a:p>
            <a:pPr lvl="1"/>
            <a:r>
              <a:rPr lang="en-US" dirty="0" smtClean="0"/>
              <a:t>Restore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52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 Call Site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-8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$a0, $a0, -1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lw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lw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sp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urier New" pitchFamily="49" charset="0"/>
                <a:cs typeface="Courier New" pitchFamily="49" charset="0"/>
              </a:rPr>
              <a:t>, 8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525963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To Call Fact:</a:t>
            </a:r>
          </a:p>
          <a:p>
            <a:pPr lvl="1"/>
            <a:r>
              <a:rPr lang="en-US" dirty="0" smtClean="0"/>
              <a:t>Push $</a:t>
            </a:r>
            <a:r>
              <a:rPr lang="en-US" dirty="0" err="1" smtClean="0"/>
              <a:t>ra</a:t>
            </a:r>
            <a:r>
              <a:rPr lang="en-US" dirty="0" smtClean="0"/>
              <a:t>, $a0</a:t>
            </a:r>
          </a:p>
          <a:p>
            <a:pPr lvl="1"/>
            <a:r>
              <a:rPr lang="en-US" dirty="0" smtClean="0"/>
              <a:t>Setup $a0</a:t>
            </a:r>
          </a:p>
          <a:p>
            <a:pPr lvl="1"/>
            <a:r>
              <a:rPr lang="en-US" dirty="0" smtClean="0"/>
              <a:t>Jump and Link Fact:</a:t>
            </a:r>
          </a:p>
          <a:p>
            <a:pPr lvl="1"/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Restore $</a:t>
            </a:r>
            <a:r>
              <a:rPr lang="en-US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$a0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052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procedure is a stored subroutine that performs a specific task based on the parameters it is provided.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Pattersen</a:t>
            </a:r>
            <a:r>
              <a:rPr lang="en-US" dirty="0" smtClean="0"/>
              <a:t> &amp; Hennessy&gt;</a:t>
            </a:r>
          </a:p>
          <a:p>
            <a:pPr lvl="1"/>
            <a:endParaRPr lang="en-US" dirty="0"/>
          </a:p>
          <a:p>
            <a:r>
              <a:rPr lang="en-US" dirty="0" smtClean="0"/>
              <a:t>a = f(</a:t>
            </a:r>
            <a:r>
              <a:rPr lang="en-US" dirty="0" err="1" smtClean="0"/>
              <a:t>x,y,z</a:t>
            </a:r>
            <a:r>
              <a:rPr lang="en-US" dirty="0" smtClean="0"/>
              <a:t>);	// You have seen this before</a:t>
            </a:r>
          </a:p>
          <a:p>
            <a:endParaRPr lang="en-US" dirty="0" smtClean="0"/>
          </a:p>
          <a:p>
            <a:r>
              <a:rPr lang="en-US" dirty="0" smtClean="0"/>
              <a:t>A spy on a secret mission</a:t>
            </a:r>
          </a:p>
          <a:p>
            <a:pPr lvl="1"/>
            <a:r>
              <a:rPr lang="en-US" dirty="0" smtClean="0"/>
              <a:t>Seriously, the textbook we used to use is hilarious.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496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Factorial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act: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;if(N&lt;=1) return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ble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1, end: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;Push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$a0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-8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;Argument N-1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$a0, $a0, -1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1910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;Pop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$a0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4($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$a0, 0($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add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8 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;Return N*Fact(N-1)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mul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$v0, $v0, $a0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end: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;Return 1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$v0 = 1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$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ra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9371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4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$s0,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2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$s1,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$a0, 7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jal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factorial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move $s2, $v0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li $v0, 10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syscall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Calls Factorial several times</a:t>
            </a:r>
          </a:p>
          <a:p>
            <a:endParaRPr lang="en-US" dirty="0"/>
          </a:p>
          <a:p>
            <a:r>
              <a:rPr lang="en-US" dirty="0" smtClean="0"/>
              <a:t>Stores results in $</a:t>
            </a:r>
            <a:r>
              <a:rPr lang="en-US" dirty="0" err="1" smtClean="0"/>
              <a:t>sN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li is a </a:t>
            </a:r>
            <a:r>
              <a:rPr lang="en-US" i="1" dirty="0" err="1" smtClean="0"/>
              <a:t>pseudoinstruction</a:t>
            </a:r>
            <a:endParaRPr lang="en-US" dirty="0" smtClean="0"/>
          </a:p>
          <a:p>
            <a:pPr lvl="1"/>
            <a:r>
              <a:rPr lang="en-US" dirty="0" smtClean="0"/>
              <a:t>What does it assemble to??</a:t>
            </a:r>
          </a:p>
          <a:p>
            <a:pPr lvl="1"/>
            <a:endParaRPr lang="en-US" dirty="0"/>
          </a:p>
          <a:p>
            <a:r>
              <a:rPr lang="en-US" dirty="0" smtClean="0"/>
              <a:t>The final two lines call a special simulator function to end execution</a:t>
            </a:r>
          </a:p>
          <a:p>
            <a:pPr lvl="1"/>
            <a:r>
              <a:rPr lang="en-US" dirty="0" smtClean="0"/>
              <a:t>10 means exit</a:t>
            </a:r>
          </a:p>
          <a:p>
            <a:pPr lvl="1"/>
            <a:r>
              <a:rPr lang="en-US" dirty="0" smtClean="0"/>
              <a:t>Look up other </a:t>
            </a:r>
            <a:r>
              <a:rPr lang="en-US" dirty="0" err="1" smtClean="0"/>
              <a:t>syscalls</a:t>
            </a:r>
            <a:r>
              <a:rPr lang="en-US" dirty="0" smtClean="0"/>
              <a:t> in help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86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We have decisions to make for registers:</a:t>
            </a:r>
          </a:p>
          <a:p>
            <a:pPr lvl="1"/>
            <a:r>
              <a:rPr lang="en-US" dirty="0" smtClean="0"/>
              <a:t>Are they used as part of the call?</a:t>
            </a:r>
          </a:p>
          <a:p>
            <a:pPr lvl="1"/>
            <a:r>
              <a:rPr lang="en-US" dirty="0" smtClean="0"/>
              <a:t>Are they preserved across the call?</a:t>
            </a:r>
          </a:p>
          <a:p>
            <a:pPr lvl="1"/>
            <a:r>
              <a:rPr lang="en-US" dirty="0" smtClean="0"/>
              <a:t>Are they reserved for other uses?</a:t>
            </a:r>
          </a:p>
          <a:p>
            <a:pPr lvl="1"/>
            <a:endParaRPr lang="en-US" dirty="0"/>
          </a:p>
          <a:p>
            <a:r>
              <a:rPr lang="en-US" dirty="0" smtClean="0"/>
              <a:t>… and about passing arguments around</a:t>
            </a:r>
          </a:p>
          <a:p>
            <a:pPr lvl="1"/>
            <a:r>
              <a:rPr lang="en-US" dirty="0" smtClean="0"/>
              <a:t>In registers?</a:t>
            </a:r>
          </a:p>
          <a:p>
            <a:pPr lvl="1"/>
            <a:r>
              <a:rPr lang="en-US" dirty="0" smtClean="0"/>
              <a:t>On the stack?</a:t>
            </a:r>
          </a:p>
          <a:p>
            <a:pPr lvl="1"/>
            <a:r>
              <a:rPr lang="en-US" dirty="0" smtClean="0"/>
              <a:t>In generic data memory?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6333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is the stack frame constructed?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By the Caller</a:t>
            </a:r>
          </a:p>
          <a:p>
            <a:pPr lvl="1"/>
            <a:r>
              <a:rPr lang="en-US" dirty="0" smtClean="0"/>
              <a:t>Right before and after the “</a:t>
            </a:r>
            <a:r>
              <a:rPr lang="en-US" dirty="0" err="1" smtClean="0"/>
              <a:t>jal</a:t>
            </a:r>
            <a:r>
              <a:rPr lang="en-US" dirty="0" smtClean="0"/>
              <a:t>”</a:t>
            </a:r>
            <a:endParaRPr lang="en-US" dirty="0"/>
          </a:p>
          <a:p>
            <a:pPr lvl="1"/>
            <a:r>
              <a:rPr lang="en-US" dirty="0" smtClean="0"/>
              <a:t>Preserve own register state “just in case”</a:t>
            </a:r>
          </a:p>
          <a:p>
            <a:endParaRPr lang="en-US" dirty="0"/>
          </a:p>
          <a:p>
            <a:r>
              <a:rPr lang="en-US" dirty="0" smtClean="0"/>
              <a:t>By the </a:t>
            </a:r>
            <a:r>
              <a:rPr lang="en-US" dirty="0" err="1" smtClean="0"/>
              <a:t>Callee</a:t>
            </a:r>
            <a:endParaRPr lang="en-US" dirty="0" smtClean="0"/>
          </a:p>
          <a:p>
            <a:pPr lvl="1"/>
            <a:r>
              <a:rPr lang="en-US" dirty="0" smtClean="0"/>
              <a:t>Push after “</a:t>
            </a:r>
            <a:r>
              <a:rPr lang="en-US" dirty="0" err="1" smtClean="0"/>
              <a:t>functionname</a:t>
            </a:r>
            <a:r>
              <a:rPr lang="en-US" dirty="0" smtClean="0"/>
              <a:t>:”, Pop before “</a:t>
            </a:r>
            <a:r>
              <a:rPr lang="en-US" dirty="0" err="1" smtClean="0"/>
              <a:t>jr</a:t>
            </a:r>
            <a:r>
              <a:rPr lang="en-US" dirty="0" smtClean="0"/>
              <a:t>”</a:t>
            </a:r>
          </a:p>
          <a:p>
            <a:pPr lvl="1"/>
            <a:r>
              <a:rPr lang="en-US" dirty="0" smtClean="0"/>
              <a:t>Preserve register state so they are usable</a:t>
            </a:r>
          </a:p>
          <a:p>
            <a:pPr lvl="1"/>
            <a:endParaRPr lang="en-US" dirty="0"/>
          </a:p>
          <a:p>
            <a:r>
              <a:rPr lang="en-US" dirty="0" smtClean="0"/>
              <a:t>Which reduces unnecessary push/pops?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4356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$</a:t>
            </a:r>
            <a:r>
              <a:rPr lang="en-US" dirty="0" err="1" smtClean="0"/>
              <a:t>vN</a:t>
            </a:r>
            <a:r>
              <a:rPr lang="en-US" dirty="0" smtClean="0"/>
              <a:t> to store results</a:t>
            </a:r>
          </a:p>
          <a:p>
            <a:pPr lvl="1"/>
            <a:r>
              <a:rPr lang="en-US" dirty="0" smtClean="0"/>
              <a:t>V for </a:t>
            </a:r>
            <a:r>
              <a:rPr lang="en-US" dirty="0" err="1" smtClean="0"/>
              <a:t>Valuetta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Uses $</a:t>
            </a:r>
            <a:r>
              <a:rPr lang="en-US" dirty="0" err="1" smtClean="0"/>
              <a:t>aN</a:t>
            </a:r>
            <a:r>
              <a:rPr lang="en-US" dirty="0" smtClean="0"/>
              <a:t> to store first 4 arguments</a:t>
            </a:r>
          </a:p>
          <a:p>
            <a:pPr lvl="1"/>
            <a:r>
              <a:rPr lang="en-US" dirty="0" smtClean="0"/>
              <a:t>A is for Argument, that’s good enough for me</a:t>
            </a:r>
          </a:p>
          <a:p>
            <a:pPr lvl="1"/>
            <a:r>
              <a:rPr lang="en-US" dirty="0" smtClean="0"/>
              <a:t>Extra are pushed to the stack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3107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MIPs Specifics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sN</a:t>
            </a:r>
            <a:r>
              <a:rPr lang="en-US" dirty="0" smtClean="0"/>
              <a:t> are Saved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is responsible for saving these </a:t>
            </a:r>
            <a:r>
              <a:rPr lang="en-US" b="1" dirty="0" smtClean="0"/>
              <a:t>if used</a:t>
            </a:r>
            <a:endParaRPr lang="en-US" dirty="0" smtClean="0"/>
          </a:p>
          <a:p>
            <a:pPr lvl="1"/>
            <a:r>
              <a:rPr lang="en-US" dirty="0" smtClean="0"/>
              <a:t>The caller can assume they are unchanged</a:t>
            </a:r>
          </a:p>
          <a:p>
            <a:pPr lvl="1"/>
            <a:endParaRPr lang="en-US" dirty="0"/>
          </a:p>
          <a:p>
            <a:r>
              <a:rPr lang="en-US" dirty="0" smtClean="0"/>
              <a:t>$</a:t>
            </a:r>
            <a:r>
              <a:rPr lang="en-US" dirty="0" err="1" smtClean="0"/>
              <a:t>tN</a:t>
            </a:r>
            <a:r>
              <a:rPr lang="en-US" dirty="0" smtClean="0"/>
              <a:t> are Volatile Temporaries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can do whatever it wants with these</a:t>
            </a:r>
          </a:p>
          <a:p>
            <a:pPr lvl="1"/>
            <a:r>
              <a:rPr lang="en-US" dirty="0" smtClean="0"/>
              <a:t>The caller can’t rely on these across a call</a:t>
            </a:r>
          </a:p>
          <a:p>
            <a:pPr lvl="1"/>
            <a:endParaRPr lang="en-US" dirty="0"/>
          </a:p>
          <a:p>
            <a:r>
              <a:rPr lang="en-US" dirty="0" smtClean="0"/>
              <a:t>Advantages/Disadvantages to these?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4416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Do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Write the “Fibonacci” function recursively:</a:t>
            </a:r>
          </a:p>
          <a:p>
            <a:pPr marL="800100" lvl="2" indent="0">
              <a:buNone/>
            </a:pP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Fibonacci(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x) { </a:t>
            </a:r>
          </a:p>
          <a:p>
            <a:pPr marL="800100" lvl="2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(x == 0) return 0;  // Stopping conditions </a:t>
            </a:r>
          </a:p>
          <a:p>
            <a:pPr marL="800100" lvl="2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if (x == 1) return 1; </a:t>
            </a:r>
          </a:p>
          <a:p>
            <a:pPr marL="800100" lvl="2" indent="0"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return Fibonacci(x - 1) + Fibonacci(x - 2); </a:t>
            </a:r>
            <a:r>
              <a:rPr 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You will have to invent parts of your own calling convention here.  Take notes on what you invented.</a:t>
            </a:r>
          </a:p>
          <a:p>
            <a:pPr lvl="1"/>
            <a:r>
              <a:rPr lang="en-US" dirty="0" smtClean="0"/>
              <a:t>Where do you store parameters? Return Values? Return Addresses?</a:t>
            </a:r>
            <a:endParaRPr lang="en-US" dirty="0"/>
          </a:p>
          <a:p>
            <a:r>
              <a:rPr lang="en-US" dirty="0" smtClean="0"/>
              <a:t>This will be easier if you write in human first</a:t>
            </a:r>
          </a:p>
          <a:p>
            <a:pPr lvl="1"/>
            <a:r>
              <a:rPr lang="en-US" dirty="0" smtClean="0"/>
              <a:t>Drawing your stacks helps too!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506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</a:t>
            </a:r>
            <a:r>
              <a:rPr lang="en-US" dirty="0" err="1" smtClean="0"/>
              <a:t>sp</a:t>
            </a:r>
            <a:r>
              <a:rPr lang="en-US" dirty="0" smtClean="0"/>
              <a:t> can move around during a procedure</a:t>
            </a:r>
          </a:p>
          <a:p>
            <a:pPr lvl="1"/>
            <a:r>
              <a:rPr lang="en-US" dirty="0" smtClean="0"/>
              <a:t>This makes frame contents shift around</a:t>
            </a:r>
          </a:p>
          <a:p>
            <a:pPr lvl="2"/>
            <a:r>
              <a:rPr lang="en-US" dirty="0" smtClean="0"/>
              <a:t>Relative to the stack pointer</a:t>
            </a:r>
          </a:p>
          <a:p>
            <a:pPr lvl="1"/>
            <a:r>
              <a:rPr lang="en-US" dirty="0" smtClean="0"/>
              <a:t>Makes debugging hard</a:t>
            </a:r>
          </a:p>
          <a:p>
            <a:pPr lvl="1"/>
            <a:endParaRPr lang="en-US" dirty="0"/>
          </a:p>
          <a:p>
            <a:r>
              <a:rPr lang="en-US" dirty="0" smtClean="0"/>
              <a:t>A</a:t>
            </a:r>
            <a:r>
              <a:rPr lang="en-US" b="1" dirty="0" smtClean="0"/>
              <a:t> Frame Pointer</a:t>
            </a:r>
            <a:r>
              <a:rPr lang="en-US" dirty="0" smtClean="0"/>
              <a:t> stays put during a procedure</a:t>
            </a:r>
          </a:p>
          <a:p>
            <a:pPr lvl="1"/>
            <a:r>
              <a:rPr lang="en-US" dirty="0" smtClean="0"/>
              <a:t>Makes debugging easier!</a:t>
            </a:r>
          </a:p>
          <a:p>
            <a:pPr lvl="1"/>
            <a:r>
              <a:rPr lang="en-US" dirty="0" smtClean="0"/>
              <a:t>Makes compiling easier too, but I don’t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83154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Frame Pointer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Isn’t strictly necessary</a:t>
            </a:r>
          </a:p>
          <a:p>
            <a:pPr lvl="1"/>
            <a:r>
              <a:rPr lang="en-US" dirty="0" smtClean="0"/>
              <a:t>But it makes debugging so much easier</a:t>
            </a:r>
          </a:p>
          <a:p>
            <a:endParaRPr lang="en-US" dirty="0"/>
          </a:p>
          <a:p>
            <a:r>
              <a:rPr lang="en-US" dirty="0" smtClean="0"/>
              <a:t>Not all implementations use it</a:t>
            </a:r>
          </a:p>
          <a:p>
            <a:pPr lvl="1"/>
            <a:r>
              <a:rPr lang="en-US" dirty="0" smtClean="0"/>
              <a:t>GNU MIPS C Compiler does</a:t>
            </a:r>
          </a:p>
          <a:p>
            <a:pPr lvl="1"/>
            <a:r>
              <a:rPr lang="en-US" dirty="0" smtClean="0"/>
              <a:t>MIPS </a:t>
            </a:r>
            <a:r>
              <a:rPr lang="en-US" dirty="0" err="1" smtClean="0"/>
              <a:t>MIPS</a:t>
            </a:r>
            <a:r>
              <a:rPr lang="en-US" dirty="0" smtClean="0"/>
              <a:t> C compiler does not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37585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MIPS calling convention’s 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dirty="0" smtClean="0"/>
              <a:t>From WinCE 5.0</a:t>
            </a:r>
          </a:p>
          <a:p>
            <a:r>
              <a:rPr lang="en-US" dirty="0" smtClean="0"/>
              <a:t>Arguments at top of previous frame</a:t>
            </a:r>
          </a:p>
          <a:p>
            <a:r>
              <a:rPr lang="en-US" dirty="0" smtClean="0"/>
              <a:t>$</a:t>
            </a:r>
            <a:r>
              <a:rPr lang="en-US" dirty="0" err="1" smtClean="0"/>
              <a:t>ra</a:t>
            </a:r>
            <a:endParaRPr lang="en-US" dirty="0" smtClean="0"/>
          </a:p>
          <a:p>
            <a:r>
              <a:rPr lang="en-US" dirty="0" smtClean="0"/>
              <a:t>Saved </a:t>
            </a:r>
            <a:r>
              <a:rPr lang="en-US" dirty="0" err="1" smtClean="0"/>
              <a:t>nonvolatiles</a:t>
            </a:r>
            <a:endParaRPr lang="en-US" dirty="0" smtClean="0"/>
          </a:p>
          <a:p>
            <a:r>
              <a:rPr lang="en-US" dirty="0" smtClean="0"/>
              <a:t>Locals</a:t>
            </a:r>
            <a:endParaRPr lang="en-US" dirty="0"/>
          </a:p>
          <a:p>
            <a:endParaRPr lang="en-US" dirty="0"/>
          </a:p>
        </p:txBody>
      </p:sp>
      <p:pic>
        <p:nvPicPr>
          <p:cNvPr id="2050" name="Picture 2" descr="Aa448710.stack(en-us,MSDN.10)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209800"/>
            <a:ext cx="4572000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610992" y="6488668"/>
            <a:ext cx="55330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3"/>
              </a:rPr>
              <a:t>http://msdn.microsoft.com/en-us/library/aa448710.aspx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9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function?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block of code formatted in a way that allows it to be </a:t>
            </a:r>
            <a:r>
              <a:rPr lang="en-US" i="1" dirty="0" smtClean="0"/>
              <a:t>called</a:t>
            </a:r>
            <a:r>
              <a:rPr lang="en-US" dirty="0" smtClean="0"/>
              <a:t> by other code, and then returns execution to the </a:t>
            </a:r>
            <a:r>
              <a:rPr lang="en-US" i="1" dirty="0" smtClean="0"/>
              <a:t>caller</a:t>
            </a:r>
          </a:p>
          <a:p>
            <a:endParaRPr lang="en-US" i="1" dirty="0"/>
          </a:p>
          <a:p>
            <a:r>
              <a:rPr lang="en-US" dirty="0" smtClean="0"/>
              <a:t>How is this similar to / different from one of our “GOTO” targets?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3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Blowing the Stack / Stack Overflow / Stack Smashing</a:t>
            </a:r>
          </a:p>
          <a:p>
            <a:pPr lvl="1"/>
            <a:r>
              <a:rPr lang="en-US" dirty="0" smtClean="0"/>
              <a:t>Running out of stack space</a:t>
            </a:r>
          </a:p>
          <a:p>
            <a:pPr lvl="1"/>
            <a:r>
              <a:rPr lang="en-US" dirty="0" smtClean="0"/>
              <a:t>Writes over other data! (Heap)</a:t>
            </a:r>
          </a:p>
          <a:p>
            <a:pPr lvl="1"/>
            <a:r>
              <a:rPr lang="en-US" dirty="0" smtClean="0"/>
              <a:t>Possible security vulnerability</a:t>
            </a:r>
          </a:p>
          <a:p>
            <a:pPr lvl="1"/>
            <a:endParaRPr lang="en-US" dirty="0"/>
          </a:p>
          <a:p>
            <a:r>
              <a:rPr lang="en-US" dirty="0" smtClean="0"/>
              <a:t>Unwind the Stack</a:t>
            </a:r>
          </a:p>
          <a:p>
            <a:pPr lvl="1"/>
            <a:r>
              <a:rPr lang="en-US" dirty="0" smtClean="0"/>
              <a:t>Popping “frames” off the stack</a:t>
            </a:r>
          </a:p>
          <a:p>
            <a:pPr lvl="1"/>
            <a:r>
              <a:rPr lang="en-US" dirty="0" smtClean="0"/>
              <a:t>Usually in the context of exception handling</a:t>
            </a:r>
          </a:p>
          <a:p>
            <a:pPr lvl="1"/>
            <a:endParaRPr lang="en-US" dirty="0"/>
          </a:p>
          <a:p>
            <a:r>
              <a:rPr lang="en-US" dirty="0" smtClean="0"/>
              <a:t>Walking the Stack</a:t>
            </a:r>
          </a:p>
          <a:p>
            <a:pPr lvl="1"/>
            <a:r>
              <a:rPr lang="en-US" dirty="0" smtClean="0"/>
              <a:t>Looking at the Stack and figuring out where you are</a:t>
            </a:r>
          </a:p>
          <a:p>
            <a:pPr lvl="1"/>
            <a:r>
              <a:rPr lang="en-US" dirty="0" smtClean="0"/>
              <a:t>Usually in the context of Debugging</a:t>
            </a:r>
          </a:p>
          <a:p>
            <a:pPr lvl="1"/>
            <a:r>
              <a:rPr lang="en-US" dirty="0" smtClean="0"/>
              <a:t>Need to be able to “see” where the frames are</a:t>
            </a:r>
          </a:p>
        </p:txBody>
      </p:sp>
    </p:spTree>
    <p:extLst>
      <p:ext uri="{BB962C8B-B14F-4D97-AF65-F5344CB8AC3E}">
        <p14:creationId xmlns:p14="http://schemas.microsoft.com/office/powerpoint/2010/main" val="11497523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Misaligning or Unbalancing the stack</a:t>
            </a:r>
          </a:p>
          <a:p>
            <a:pPr lvl="1"/>
            <a:r>
              <a:rPr lang="en-US" dirty="0" smtClean="0"/>
              <a:t>Pushing or popping a different number of times</a:t>
            </a:r>
          </a:p>
          <a:p>
            <a:pPr lvl="1"/>
            <a:r>
              <a:rPr lang="en-US" dirty="0" smtClean="0"/>
              <a:t>Catastrophic Error!</a:t>
            </a:r>
          </a:p>
          <a:p>
            <a:pPr lvl="1"/>
            <a:endParaRPr lang="en-US" dirty="0"/>
          </a:p>
          <a:p>
            <a:r>
              <a:rPr lang="en-US" dirty="0" smtClean="0"/>
              <a:t>Stack Dump</a:t>
            </a:r>
          </a:p>
          <a:p>
            <a:pPr lvl="1"/>
            <a:r>
              <a:rPr lang="en-US" dirty="0" smtClean="0"/>
              <a:t>Produced when program crashes</a:t>
            </a:r>
          </a:p>
          <a:p>
            <a:pPr lvl="1"/>
            <a:r>
              <a:rPr lang="en-US" dirty="0" smtClean="0"/>
              <a:t>Helps you understand where you were when stuff went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75536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Dump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/>
              <a:t>Error Message:</a:t>
            </a:r>
          </a:p>
          <a:p>
            <a:pPr marL="0" indent="0">
              <a:buNone/>
            </a:pPr>
            <a:r>
              <a:rPr lang="en-US" dirty="0"/>
              <a:t>    Value cannot be null.</a:t>
            </a:r>
          </a:p>
          <a:p>
            <a:pPr marL="0" indent="0">
              <a:buNone/>
            </a:pPr>
            <a:r>
              <a:rPr lang="en-US" dirty="0"/>
              <a:t>Parameter name: value</a:t>
            </a:r>
          </a:p>
          <a:p>
            <a:pPr marL="0" indent="0">
              <a:buNone/>
            </a:pPr>
            <a:r>
              <a:rPr lang="en-US" dirty="0"/>
              <a:t>Exception:</a:t>
            </a:r>
          </a:p>
          <a:p>
            <a:pPr marL="0" indent="0">
              <a:buNone/>
            </a:pPr>
            <a:r>
              <a:rPr lang="en-US" dirty="0"/>
              <a:t>    </a:t>
            </a:r>
            <a:r>
              <a:rPr lang="en-US" dirty="0" err="1"/>
              <a:t>ArgumentNullException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Suggestion:</a:t>
            </a:r>
          </a:p>
          <a:p>
            <a:pPr marL="0" indent="0">
              <a:buNone/>
            </a:pPr>
            <a:r>
              <a:rPr lang="en-US" dirty="0"/>
              <a:t>    Contact National Instruments to report this error</a:t>
            </a:r>
          </a:p>
          <a:p>
            <a:pPr marL="0" indent="0">
              <a:buNone/>
            </a:pPr>
            <a:r>
              <a:rPr lang="en-US" dirty="0"/>
              <a:t>Stack Trace:</a:t>
            </a:r>
          </a:p>
          <a:p>
            <a:pPr marL="0" indent="0">
              <a:buNone/>
            </a:pPr>
            <a:r>
              <a:rPr lang="en-US" dirty="0"/>
              <a:t>   at System.BitConverter.ToInt32(Byte[] value, Int32 </a:t>
            </a:r>
            <a:r>
              <a:rPr lang="en-US" dirty="0" err="1"/>
              <a:t>startIndex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  at NationalInstruments.LabVIEW.VI.VirtualMachine.Target.ExecutionHighlighting.ProcessUpdate(Byte[] buffer)</a:t>
            </a:r>
          </a:p>
          <a:p>
            <a:pPr marL="0" indent="0">
              <a:buNone/>
            </a:pPr>
            <a:r>
              <a:rPr lang="en-US" dirty="0"/>
              <a:t>   at NationalInstruments.X3.Model.DeviceModel.OnExHighlightReadCompletedEventHandler(Object sender, </a:t>
            </a:r>
            <a:r>
              <a:rPr lang="en-US" dirty="0" err="1"/>
              <a:t>ReadCompletedEventArgs</a:t>
            </a:r>
            <a:r>
              <a:rPr lang="en-US" dirty="0"/>
              <a:t> e)</a:t>
            </a:r>
          </a:p>
          <a:p>
            <a:pPr marL="0" indent="0">
              <a:buNone/>
            </a:pPr>
            <a:r>
              <a:rPr lang="en-US" dirty="0"/>
              <a:t>   at NationalInstruments.X3.Model.DeviceModel.&lt;&gt;c__DisplayClass37.&lt;</a:t>
            </a:r>
            <a:r>
              <a:rPr lang="en-US" dirty="0" err="1"/>
              <a:t>ReadTargetMemory</a:t>
            </a:r>
            <a:r>
              <a:rPr lang="en-US" dirty="0"/>
              <a:t>&gt;b__36(Object </a:t>
            </a:r>
            <a:r>
              <a:rPr lang="en-US" dirty="0" err="1"/>
              <a:t>theSender</a:t>
            </a:r>
            <a:r>
              <a:rPr lang="en-US" dirty="0"/>
              <a:t>, </a:t>
            </a:r>
            <a:r>
              <a:rPr lang="en-US" dirty="0" err="1"/>
              <a:t>RequestCompletedEventArgs</a:t>
            </a:r>
            <a:r>
              <a:rPr lang="en-US" dirty="0"/>
              <a:t> </a:t>
            </a:r>
            <a:r>
              <a:rPr lang="en-US" dirty="0" err="1"/>
              <a:t>theE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7256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Lab!</a:t>
            </a:r>
          </a:p>
          <a:p>
            <a:endParaRPr lang="en-US" dirty="0"/>
          </a:p>
          <a:p>
            <a:r>
              <a:rPr lang="en-US" dirty="0" smtClean="0"/>
              <a:t>Schedule Stinks </a:t>
            </a:r>
            <a:r>
              <a:rPr lang="en-US" dirty="0" smtClean="0">
                <a:sym typeface="Wingdings" panose="05000000000000000000" pitchFamily="2" charset="2"/>
              </a:rPr>
              <a:t>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i="1" dirty="0" smtClean="0">
                <a:sym typeface="Wingdings" panose="05000000000000000000" pitchFamily="2" charset="2"/>
              </a:rPr>
              <a:t>Try</a:t>
            </a:r>
            <a:r>
              <a:rPr lang="en-US" dirty="0" smtClean="0">
                <a:sym typeface="Wingdings" panose="05000000000000000000" pitchFamily="2" charset="2"/>
              </a:rPr>
              <a:t> to avoid working over the break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3610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Individually, send in 1 rough idea for a Final Project</a:t>
            </a:r>
          </a:p>
          <a:p>
            <a:endParaRPr lang="en-US" dirty="0"/>
          </a:p>
          <a:p>
            <a:r>
              <a:rPr lang="en-US" dirty="0"/>
              <a:t>Due Wednesday at </a:t>
            </a:r>
            <a:r>
              <a:rPr lang="en-US" dirty="0" smtClean="0"/>
              <a:t>Noon</a:t>
            </a:r>
          </a:p>
          <a:p>
            <a:pPr lvl="1"/>
            <a:r>
              <a:rPr lang="en-US" dirty="0" smtClean="0">
                <a:hlinkClick r:id="rId2"/>
              </a:rPr>
              <a:t>comparch14@gmail.com</a:t>
            </a:r>
            <a:endParaRPr lang="en-US" dirty="0" smtClean="0"/>
          </a:p>
          <a:p>
            <a:pPr lvl="1"/>
            <a:r>
              <a:rPr lang="en-US" smtClean="0"/>
              <a:t>[FP Idea]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98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of a Called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i="1" dirty="0" smtClean="0"/>
              <a:t>caller</a:t>
            </a:r>
            <a:r>
              <a:rPr lang="en-US" dirty="0" smtClean="0"/>
              <a:t> stores parameters “somewhere”</a:t>
            </a:r>
          </a:p>
          <a:p>
            <a:endParaRPr lang="en-US" dirty="0"/>
          </a:p>
          <a:p>
            <a:r>
              <a:rPr lang="en-US" dirty="0" smtClean="0"/>
              <a:t>Control (Execution) is passed to the </a:t>
            </a:r>
            <a:r>
              <a:rPr lang="en-US" i="1" dirty="0" err="1" smtClean="0"/>
              <a:t>callee</a:t>
            </a:r>
            <a:endParaRPr lang="en-US" i="1" dirty="0" smtClean="0"/>
          </a:p>
          <a:p>
            <a:endParaRPr lang="en-US" i="1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does some stuff</a:t>
            </a:r>
          </a:p>
          <a:p>
            <a:endParaRPr lang="en-US" dirty="0"/>
          </a:p>
          <a:p>
            <a:r>
              <a:rPr lang="en-US" dirty="0" smtClean="0"/>
              <a:t>The </a:t>
            </a:r>
            <a:r>
              <a:rPr lang="en-US" dirty="0" err="1" smtClean="0"/>
              <a:t>callee</a:t>
            </a:r>
            <a:r>
              <a:rPr lang="en-US" dirty="0" smtClean="0"/>
              <a:t> stores the results “somewhere”</a:t>
            </a:r>
          </a:p>
          <a:p>
            <a:endParaRPr lang="en-US" dirty="0"/>
          </a:p>
          <a:p>
            <a:r>
              <a:rPr lang="en-US" dirty="0" smtClean="0"/>
              <a:t>Control is passed back to the caller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48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Calling Conventions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</a:t>
            </a:r>
            <a:r>
              <a:rPr lang="en-US" i="1" dirty="0" smtClean="0"/>
              <a:t>Calling Convention </a:t>
            </a:r>
            <a:r>
              <a:rPr lang="en-US" dirty="0" smtClean="0"/>
              <a:t>standardizes where those “</a:t>
            </a:r>
            <a:r>
              <a:rPr lang="en-US" dirty="0" err="1" smtClean="0"/>
              <a:t>somewheres</a:t>
            </a:r>
            <a:r>
              <a:rPr lang="en-US" dirty="0" smtClean="0"/>
              <a:t>” are.</a:t>
            </a:r>
            <a:endParaRPr lang="en-US" i="1" dirty="0"/>
          </a:p>
          <a:p>
            <a:pPr lvl="1"/>
            <a:r>
              <a:rPr lang="en-US" dirty="0" smtClean="0"/>
              <a:t>Registers? Data Memory?</a:t>
            </a:r>
          </a:p>
          <a:p>
            <a:pPr lvl="1"/>
            <a:r>
              <a:rPr lang="en-US" dirty="0" smtClean="0"/>
              <a:t>Return values?</a:t>
            </a:r>
          </a:p>
          <a:p>
            <a:pPr lvl="1"/>
            <a:r>
              <a:rPr lang="en-US" dirty="0" smtClean="0"/>
              <a:t>How do we return control back to the caller?</a:t>
            </a:r>
          </a:p>
          <a:p>
            <a:pPr lvl="1"/>
            <a:endParaRPr lang="en-US" dirty="0"/>
          </a:p>
          <a:p>
            <a:r>
              <a:rPr lang="en-US" b="1" dirty="0" smtClean="0"/>
              <a:t>It is just another type of contract</a:t>
            </a:r>
          </a:p>
          <a:p>
            <a:pPr lvl="1"/>
            <a:r>
              <a:rPr lang="en-US" dirty="0" smtClean="0"/>
              <a:t>The great thing about standards is that there are so many to choose from.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79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Lets work through a simple example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void main()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{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do some stuff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MyFunction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// do other stuff</a:t>
            </a:r>
          </a:p>
          <a:p>
            <a:pPr marL="0" indent="0">
              <a:buNone/>
            </a:pPr>
            <a:r>
              <a:rPr lang="en-US" dirty="0" smtClean="0"/>
              <a:t>	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56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 1:</a:t>
            </a:r>
          </a:p>
          <a:p>
            <a:endParaRPr lang="en-US" dirty="0"/>
          </a:p>
          <a:p>
            <a:r>
              <a:rPr lang="en-US" dirty="0" smtClean="0"/>
              <a:t>Jump to subroutine</a:t>
            </a:r>
          </a:p>
          <a:p>
            <a:endParaRPr lang="en-US" dirty="0"/>
          </a:p>
          <a:p>
            <a:r>
              <a:rPr lang="en-US" dirty="0" smtClean="0"/>
              <a:t>Jump back when done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0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Idea 1:</a:t>
            </a:r>
          </a:p>
          <a:p>
            <a:endParaRPr lang="en-US" dirty="0"/>
          </a:p>
          <a:p>
            <a:r>
              <a:rPr lang="en-US" dirty="0" smtClean="0"/>
              <a:t>Jump to subroutine</a:t>
            </a:r>
          </a:p>
          <a:p>
            <a:endParaRPr lang="en-US" dirty="0"/>
          </a:p>
          <a:p>
            <a:r>
              <a:rPr lang="en-US" dirty="0" smtClean="0"/>
              <a:t>Jump back when done</a:t>
            </a:r>
          </a:p>
          <a:p>
            <a:endParaRPr lang="en-US" dirty="0"/>
          </a:p>
          <a:p>
            <a:r>
              <a:rPr lang="en-US" dirty="0" smtClean="0"/>
              <a:t>What if I want to use the function again elsewhere?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#Caller (main)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#do stuff</a:t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dootherstuff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callee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MyFunction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#code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code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dirty="0" smtClean="0">
                <a:latin typeface="Courier New" pitchFamily="49" charset="0"/>
                <a:cs typeface="Courier New" pitchFamily="49" charset="0"/>
              </a:rPr>
            </a:br>
            <a:r>
              <a:rPr lang="en-US" dirty="0" smtClean="0">
                <a:latin typeface="Courier New" pitchFamily="49" charset="0"/>
                <a:cs typeface="Courier New" pitchFamily="49" charset="0"/>
              </a:rPr>
              <a:t>j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returnToMain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69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1934</Words>
  <Application>Microsoft Office PowerPoint</Application>
  <PresentationFormat>On-screen Show (4:3)</PresentationFormat>
  <Paragraphs>487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b10100 Call Me, Maybe</vt:lpstr>
      <vt:lpstr>Today</vt:lpstr>
      <vt:lpstr>What is a function?</vt:lpstr>
      <vt:lpstr>What is a function?</vt:lpstr>
      <vt:lpstr>The Life of a Called Function</vt:lpstr>
      <vt:lpstr>Calling Conventions</vt:lpstr>
      <vt:lpstr>Execution Flow</vt:lpstr>
      <vt:lpstr>Execution Flow</vt:lpstr>
      <vt:lpstr>Execution Flow</vt:lpstr>
      <vt:lpstr>Execution Flow</vt:lpstr>
      <vt:lpstr>Execution Flow</vt:lpstr>
      <vt:lpstr>Execution Flow</vt:lpstr>
      <vt:lpstr>Execution Flow</vt:lpstr>
      <vt:lpstr>Stack Attack</vt:lpstr>
      <vt:lpstr>The Call Stack</vt:lpstr>
      <vt:lpstr>Mechanics of the Call Stack</vt:lpstr>
      <vt:lpstr>Mechanics of the Stack</vt:lpstr>
      <vt:lpstr>Why Descending?</vt:lpstr>
      <vt:lpstr>Full Descension Example</vt:lpstr>
      <vt:lpstr>Full Descension Example</vt:lpstr>
      <vt:lpstr>Factorial Function</vt:lpstr>
      <vt:lpstr>Factorial Function</vt:lpstr>
      <vt:lpstr>Factorial Function</vt:lpstr>
      <vt:lpstr>Factorial Function</vt:lpstr>
      <vt:lpstr>Factorial Function Call Site</vt:lpstr>
      <vt:lpstr>Factorial Function Call Site</vt:lpstr>
      <vt:lpstr>Factorial Function Call Site</vt:lpstr>
      <vt:lpstr>Factorial Function Call Site</vt:lpstr>
      <vt:lpstr>Factorial Function Call Site</vt:lpstr>
      <vt:lpstr>Factorial Function</vt:lpstr>
      <vt:lpstr>Calling Function</vt:lpstr>
      <vt:lpstr>Calling Convention</vt:lpstr>
      <vt:lpstr>Where is the stack frame constructed?</vt:lpstr>
      <vt:lpstr>MIPs Specifics</vt:lpstr>
      <vt:lpstr>MIPs Specifics</vt:lpstr>
      <vt:lpstr>Lets Do This</vt:lpstr>
      <vt:lpstr>Frame Pointer</vt:lpstr>
      <vt:lpstr>Frame Pointer</vt:lpstr>
      <vt:lpstr>A MIPS calling convention’s frame</vt:lpstr>
      <vt:lpstr>Vocab</vt:lpstr>
      <vt:lpstr>Vocab</vt:lpstr>
      <vt:lpstr>Stack Dump Example</vt:lpstr>
      <vt:lpstr>mp3</vt:lpstr>
      <vt:lpstr>Final Project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</dc:creator>
  <cp:lastModifiedBy>Eric</cp:lastModifiedBy>
  <cp:revision>5</cp:revision>
  <dcterms:created xsi:type="dcterms:W3CDTF">2014-11-17T04:04:52Z</dcterms:created>
  <dcterms:modified xsi:type="dcterms:W3CDTF">2014-11-17T04:48:59Z</dcterms:modified>
</cp:coreProperties>
</file>