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3.xml" ContentType="application/vnd.openxmlformats-officedocument.presentationml.notesSlid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4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notesSlides/notesSlide5.xml" ContentType="application/vnd.openxmlformats-officedocument.presentationml.notesSlide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8" r:id="rId3"/>
    <p:sldId id="257" r:id="rId4"/>
    <p:sldId id="296" r:id="rId5"/>
    <p:sldId id="286" r:id="rId6"/>
    <p:sldId id="259" r:id="rId7"/>
    <p:sldId id="261" r:id="rId8"/>
    <p:sldId id="262" r:id="rId9"/>
    <p:sldId id="297" r:id="rId10"/>
    <p:sldId id="263" r:id="rId11"/>
    <p:sldId id="264" r:id="rId12"/>
    <p:sldId id="288" r:id="rId13"/>
    <p:sldId id="265" r:id="rId14"/>
    <p:sldId id="281" r:id="rId15"/>
    <p:sldId id="277" r:id="rId16"/>
    <p:sldId id="266" r:id="rId17"/>
    <p:sldId id="260" r:id="rId18"/>
    <p:sldId id="289" r:id="rId19"/>
    <p:sldId id="298" r:id="rId20"/>
    <p:sldId id="270" r:id="rId21"/>
    <p:sldId id="279" r:id="rId22"/>
    <p:sldId id="271" r:id="rId23"/>
    <p:sldId id="272" r:id="rId24"/>
    <p:sldId id="267" r:id="rId25"/>
    <p:sldId id="274" r:id="rId26"/>
    <p:sldId id="275" r:id="rId27"/>
    <p:sldId id="283" r:id="rId28"/>
    <p:sldId id="285" r:id="rId29"/>
    <p:sldId id="292" r:id="rId30"/>
    <p:sldId id="291" r:id="rId31"/>
    <p:sldId id="276" r:id="rId32"/>
    <p:sldId id="290" r:id="rId33"/>
    <p:sldId id="284" r:id="rId34"/>
    <p:sldId id="294" r:id="rId35"/>
    <p:sldId id="299" r:id="rId36"/>
    <p:sldId id="295" r:id="rId37"/>
    <p:sldId id="287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91" autoAdjust="0"/>
  </p:normalViewPr>
  <p:slideViewPr>
    <p:cSldViewPr>
      <p:cViewPr>
        <p:scale>
          <a:sx n="75" d="100"/>
          <a:sy n="75" d="100"/>
        </p:scale>
        <p:origin x="-142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ECA58-2F4C-4B2C-BDB1-07D069BB54A9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BAE24-F2A8-4CED-8B2A-DBE578E0B9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-schmidt.net/FloatConverter/IEEE754.html" TargetMode="External"/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 extend your second operand </a:t>
            </a:r>
            <a:r>
              <a:rPr lang="en-US" b="1" dirty="0" smtClean="0"/>
              <a:t>vertically</a:t>
            </a:r>
            <a:r>
              <a:rPr lang="en-US" b="0" baseline="0" dirty="0" smtClean="0"/>
              <a:t> until it doesn’t affect the output.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The first four bits are unaffected by sign extension.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The next four need to be valid, which prompts the sign extension vertically.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The last four are unnecessary, and are there just to show the ‘debris’ from the calculation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22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N*N-&gt;N</a:t>
            </a:r>
            <a:r>
              <a:rPr lang="en-US" baseline="0" dirty="0" smtClean="0"/>
              <a:t> sign agnosticism is a neat ‘trick’.  I believe it is valid for the first bits up to the lesser of the two input lengths.  E.g.  I13*I33 are sign agnostic for 13 bits.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82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U1Q?R1000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54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one on the board:</a:t>
            </a:r>
          </a:p>
          <a:p>
            <a:r>
              <a:rPr lang="en-US" dirty="0" smtClean="0"/>
              <a:t>2.25 -&gt;  10.01</a:t>
            </a:r>
            <a:r>
              <a:rPr lang="en-US" baseline="0" dirty="0" smtClean="0"/>
              <a:t> *2^0 -&gt; 1.001 * 2^1</a:t>
            </a:r>
          </a:p>
          <a:p>
            <a:r>
              <a:rPr lang="en-US" baseline="0" dirty="0" smtClean="0"/>
              <a:t>Sign = 0.  </a:t>
            </a:r>
            <a:r>
              <a:rPr lang="en-US" baseline="0" dirty="0" err="1" smtClean="0"/>
              <a:t>Expont</a:t>
            </a:r>
            <a:r>
              <a:rPr lang="en-US" baseline="0" dirty="0" smtClean="0"/>
              <a:t> = 1+127 = 128 = b10000000.  </a:t>
            </a:r>
            <a:r>
              <a:rPr lang="en-US" baseline="0" dirty="0" err="1" smtClean="0"/>
              <a:t>Significand</a:t>
            </a:r>
            <a:r>
              <a:rPr lang="en-US" baseline="0" dirty="0" smtClean="0"/>
              <a:t> = .001</a:t>
            </a:r>
          </a:p>
          <a:p>
            <a:r>
              <a:rPr lang="en-US" dirty="0" smtClean="0"/>
              <a:t>x40100000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hlinkClick r:id="rId3"/>
              </a:rPr>
              <a:t>3F400000     C1200000		3E99999A		3F333333</a:t>
            </a:r>
          </a:p>
          <a:p>
            <a:r>
              <a:rPr lang="en-US" dirty="0" smtClean="0">
                <a:hlinkClick r:id="rId3"/>
              </a:rPr>
              <a:t>3.015686		-7.9978027</a:t>
            </a: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http://www.h-schmidt.net/FloatConverter/IEEE754.html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Length(</a:t>
            </a:r>
            <a:r>
              <a:rPr lang="en-US" dirty="0" err="1" smtClean="0"/>
              <a:t>nums</a:t>
            </a:r>
            <a:r>
              <a:rPr lang="en-US" dirty="0" smtClean="0"/>
              <a:t>) is very large.  How large?  Hint, 2^24…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74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Relative / absolute error – </a:t>
            </a:r>
            <a:r>
              <a:rPr lang="en-US" dirty="0" err="1" smtClean="0"/>
              <a:t>nano</a:t>
            </a:r>
            <a:r>
              <a:rPr lang="en-US" dirty="0" smtClean="0"/>
              <a:t> tech </a:t>
            </a:r>
            <a:r>
              <a:rPr lang="en-US" dirty="0" err="1" smtClean="0"/>
              <a:t>vs</a:t>
            </a:r>
            <a:r>
              <a:rPr lang="en-US" smtClean="0"/>
              <a:t> astronomy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78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9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6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8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4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9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8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9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0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7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68B68-A9AF-4589-8D43-A568FEE458B3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6" Type="http://schemas.openxmlformats.org/officeDocument/2006/relationships/tags" Target="../tags/tag96.xml"/><Relationship Id="rId21" Type="http://schemas.openxmlformats.org/officeDocument/2006/relationships/tags" Target="../tags/tag91.xml"/><Relationship Id="rId42" Type="http://schemas.openxmlformats.org/officeDocument/2006/relationships/tags" Target="../tags/tag112.xml"/><Relationship Id="rId47" Type="http://schemas.openxmlformats.org/officeDocument/2006/relationships/tags" Target="../tags/tag117.xml"/><Relationship Id="rId63" Type="http://schemas.openxmlformats.org/officeDocument/2006/relationships/tags" Target="../tags/tag133.xml"/><Relationship Id="rId68" Type="http://schemas.openxmlformats.org/officeDocument/2006/relationships/tags" Target="../tags/tag138.xml"/><Relationship Id="rId2" Type="http://schemas.openxmlformats.org/officeDocument/2006/relationships/tags" Target="../tags/tag72.xml"/><Relationship Id="rId16" Type="http://schemas.openxmlformats.org/officeDocument/2006/relationships/tags" Target="../tags/tag86.xml"/><Relationship Id="rId29" Type="http://schemas.openxmlformats.org/officeDocument/2006/relationships/tags" Target="../tags/tag99.xml"/><Relationship Id="rId11" Type="http://schemas.openxmlformats.org/officeDocument/2006/relationships/tags" Target="../tags/tag81.xml"/><Relationship Id="rId24" Type="http://schemas.openxmlformats.org/officeDocument/2006/relationships/tags" Target="../tags/tag94.xml"/><Relationship Id="rId32" Type="http://schemas.openxmlformats.org/officeDocument/2006/relationships/tags" Target="../tags/tag102.xml"/><Relationship Id="rId37" Type="http://schemas.openxmlformats.org/officeDocument/2006/relationships/tags" Target="../tags/tag107.xml"/><Relationship Id="rId40" Type="http://schemas.openxmlformats.org/officeDocument/2006/relationships/tags" Target="../tags/tag110.xml"/><Relationship Id="rId45" Type="http://schemas.openxmlformats.org/officeDocument/2006/relationships/tags" Target="../tags/tag115.xml"/><Relationship Id="rId53" Type="http://schemas.openxmlformats.org/officeDocument/2006/relationships/tags" Target="../tags/tag123.xml"/><Relationship Id="rId58" Type="http://schemas.openxmlformats.org/officeDocument/2006/relationships/tags" Target="../tags/tag128.xml"/><Relationship Id="rId66" Type="http://schemas.openxmlformats.org/officeDocument/2006/relationships/tags" Target="../tags/tag136.xml"/><Relationship Id="rId74" Type="http://schemas.openxmlformats.org/officeDocument/2006/relationships/tags" Target="../tags/tag144.xml"/><Relationship Id="rId5" Type="http://schemas.openxmlformats.org/officeDocument/2006/relationships/tags" Target="../tags/tag75.xml"/><Relationship Id="rId61" Type="http://schemas.openxmlformats.org/officeDocument/2006/relationships/tags" Target="../tags/tag131.xml"/><Relationship Id="rId19" Type="http://schemas.openxmlformats.org/officeDocument/2006/relationships/tags" Target="../tags/tag89.xml"/><Relationship Id="rId14" Type="http://schemas.openxmlformats.org/officeDocument/2006/relationships/tags" Target="../tags/tag84.xml"/><Relationship Id="rId22" Type="http://schemas.openxmlformats.org/officeDocument/2006/relationships/tags" Target="../tags/tag92.xml"/><Relationship Id="rId27" Type="http://schemas.openxmlformats.org/officeDocument/2006/relationships/tags" Target="../tags/tag97.xml"/><Relationship Id="rId30" Type="http://schemas.openxmlformats.org/officeDocument/2006/relationships/tags" Target="../tags/tag100.xml"/><Relationship Id="rId35" Type="http://schemas.openxmlformats.org/officeDocument/2006/relationships/tags" Target="../tags/tag105.xml"/><Relationship Id="rId43" Type="http://schemas.openxmlformats.org/officeDocument/2006/relationships/tags" Target="../tags/tag113.xml"/><Relationship Id="rId48" Type="http://schemas.openxmlformats.org/officeDocument/2006/relationships/tags" Target="../tags/tag118.xml"/><Relationship Id="rId56" Type="http://schemas.openxmlformats.org/officeDocument/2006/relationships/tags" Target="../tags/tag126.xml"/><Relationship Id="rId64" Type="http://schemas.openxmlformats.org/officeDocument/2006/relationships/tags" Target="../tags/tag134.xml"/><Relationship Id="rId69" Type="http://schemas.openxmlformats.org/officeDocument/2006/relationships/tags" Target="../tags/tag139.xml"/><Relationship Id="rId8" Type="http://schemas.openxmlformats.org/officeDocument/2006/relationships/tags" Target="../tags/tag78.xml"/><Relationship Id="rId51" Type="http://schemas.openxmlformats.org/officeDocument/2006/relationships/tags" Target="../tags/tag121.xml"/><Relationship Id="rId72" Type="http://schemas.openxmlformats.org/officeDocument/2006/relationships/tags" Target="../tags/tag142.xml"/><Relationship Id="rId3" Type="http://schemas.openxmlformats.org/officeDocument/2006/relationships/tags" Target="../tags/tag73.xml"/><Relationship Id="rId12" Type="http://schemas.openxmlformats.org/officeDocument/2006/relationships/tags" Target="../tags/tag82.xml"/><Relationship Id="rId17" Type="http://schemas.openxmlformats.org/officeDocument/2006/relationships/tags" Target="../tags/tag87.xml"/><Relationship Id="rId25" Type="http://schemas.openxmlformats.org/officeDocument/2006/relationships/tags" Target="../tags/tag95.xml"/><Relationship Id="rId33" Type="http://schemas.openxmlformats.org/officeDocument/2006/relationships/tags" Target="../tags/tag103.xml"/><Relationship Id="rId38" Type="http://schemas.openxmlformats.org/officeDocument/2006/relationships/tags" Target="../tags/tag108.xml"/><Relationship Id="rId46" Type="http://schemas.openxmlformats.org/officeDocument/2006/relationships/tags" Target="../tags/tag116.xml"/><Relationship Id="rId59" Type="http://schemas.openxmlformats.org/officeDocument/2006/relationships/tags" Target="../tags/tag129.xml"/><Relationship Id="rId67" Type="http://schemas.openxmlformats.org/officeDocument/2006/relationships/tags" Target="../tags/tag137.xml"/><Relationship Id="rId20" Type="http://schemas.openxmlformats.org/officeDocument/2006/relationships/tags" Target="../tags/tag90.xml"/><Relationship Id="rId41" Type="http://schemas.openxmlformats.org/officeDocument/2006/relationships/tags" Target="../tags/tag111.xml"/><Relationship Id="rId54" Type="http://schemas.openxmlformats.org/officeDocument/2006/relationships/tags" Target="../tags/tag124.xml"/><Relationship Id="rId62" Type="http://schemas.openxmlformats.org/officeDocument/2006/relationships/tags" Target="../tags/tag132.xml"/><Relationship Id="rId70" Type="http://schemas.openxmlformats.org/officeDocument/2006/relationships/tags" Target="../tags/tag140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15" Type="http://schemas.openxmlformats.org/officeDocument/2006/relationships/tags" Target="../tags/tag85.xml"/><Relationship Id="rId23" Type="http://schemas.openxmlformats.org/officeDocument/2006/relationships/tags" Target="../tags/tag93.xml"/><Relationship Id="rId28" Type="http://schemas.openxmlformats.org/officeDocument/2006/relationships/tags" Target="../tags/tag98.xml"/><Relationship Id="rId36" Type="http://schemas.openxmlformats.org/officeDocument/2006/relationships/tags" Target="../tags/tag106.xml"/><Relationship Id="rId49" Type="http://schemas.openxmlformats.org/officeDocument/2006/relationships/tags" Target="../tags/tag119.xml"/><Relationship Id="rId57" Type="http://schemas.openxmlformats.org/officeDocument/2006/relationships/tags" Target="../tags/tag127.xml"/><Relationship Id="rId10" Type="http://schemas.openxmlformats.org/officeDocument/2006/relationships/tags" Target="../tags/tag80.xml"/><Relationship Id="rId31" Type="http://schemas.openxmlformats.org/officeDocument/2006/relationships/tags" Target="../tags/tag101.xml"/><Relationship Id="rId44" Type="http://schemas.openxmlformats.org/officeDocument/2006/relationships/tags" Target="../tags/tag114.xml"/><Relationship Id="rId52" Type="http://schemas.openxmlformats.org/officeDocument/2006/relationships/tags" Target="../tags/tag122.xml"/><Relationship Id="rId60" Type="http://schemas.openxmlformats.org/officeDocument/2006/relationships/tags" Target="../tags/tag130.xml"/><Relationship Id="rId65" Type="http://schemas.openxmlformats.org/officeDocument/2006/relationships/tags" Target="../tags/tag135.xml"/><Relationship Id="rId73" Type="http://schemas.openxmlformats.org/officeDocument/2006/relationships/tags" Target="../tags/tag143.xml"/><Relationship Id="rId4" Type="http://schemas.openxmlformats.org/officeDocument/2006/relationships/tags" Target="../tags/tag74.xml"/><Relationship Id="rId9" Type="http://schemas.openxmlformats.org/officeDocument/2006/relationships/tags" Target="../tags/tag79.xml"/><Relationship Id="rId13" Type="http://schemas.openxmlformats.org/officeDocument/2006/relationships/tags" Target="../tags/tag83.xml"/><Relationship Id="rId18" Type="http://schemas.openxmlformats.org/officeDocument/2006/relationships/tags" Target="../tags/tag88.xml"/><Relationship Id="rId39" Type="http://schemas.openxmlformats.org/officeDocument/2006/relationships/tags" Target="../tags/tag109.xml"/><Relationship Id="rId34" Type="http://schemas.openxmlformats.org/officeDocument/2006/relationships/tags" Target="../tags/tag104.xml"/><Relationship Id="rId50" Type="http://schemas.openxmlformats.org/officeDocument/2006/relationships/tags" Target="../tags/tag120.xml"/><Relationship Id="rId55" Type="http://schemas.openxmlformats.org/officeDocument/2006/relationships/tags" Target="../tags/tag125.xml"/><Relationship Id="rId76" Type="http://schemas.openxmlformats.org/officeDocument/2006/relationships/notesSlide" Target="../notesSlides/notesSlide4.xml"/><Relationship Id="rId7" Type="http://schemas.openxmlformats.org/officeDocument/2006/relationships/tags" Target="../tags/tag77.xml"/><Relationship Id="rId71" Type="http://schemas.openxmlformats.org/officeDocument/2006/relationships/tags" Target="../tags/tag141.xml"/></Relationships>
</file>

<file path=ppt/slides/_rels/slide25.xml.rels><?xml version="1.0" encoding="UTF-8" standalone="yes"?>
<Relationships xmlns="http://schemas.openxmlformats.org/package/2006/relationships"><Relationship Id="rId26" Type="http://schemas.openxmlformats.org/officeDocument/2006/relationships/tags" Target="../tags/tag170.xml"/><Relationship Id="rId21" Type="http://schemas.openxmlformats.org/officeDocument/2006/relationships/tags" Target="../tags/tag165.xml"/><Relationship Id="rId42" Type="http://schemas.openxmlformats.org/officeDocument/2006/relationships/tags" Target="../tags/tag186.xml"/><Relationship Id="rId47" Type="http://schemas.openxmlformats.org/officeDocument/2006/relationships/tags" Target="../tags/tag191.xml"/><Relationship Id="rId63" Type="http://schemas.openxmlformats.org/officeDocument/2006/relationships/tags" Target="../tags/tag207.xml"/><Relationship Id="rId68" Type="http://schemas.openxmlformats.org/officeDocument/2006/relationships/tags" Target="../tags/tag212.xml"/><Relationship Id="rId2" Type="http://schemas.openxmlformats.org/officeDocument/2006/relationships/tags" Target="../tags/tag146.xml"/><Relationship Id="rId16" Type="http://schemas.openxmlformats.org/officeDocument/2006/relationships/tags" Target="../tags/tag160.xml"/><Relationship Id="rId29" Type="http://schemas.openxmlformats.org/officeDocument/2006/relationships/tags" Target="../tags/tag173.xml"/><Relationship Id="rId11" Type="http://schemas.openxmlformats.org/officeDocument/2006/relationships/tags" Target="../tags/tag155.xml"/><Relationship Id="rId24" Type="http://schemas.openxmlformats.org/officeDocument/2006/relationships/tags" Target="../tags/tag168.xml"/><Relationship Id="rId32" Type="http://schemas.openxmlformats.org/officeDocument/2006/relationships/tags" Target="../tags/tag176.xml"/><Relationship Id="rId37" Type="http://schemas.openxmlformats.org/officeDocument/2006/relationships/tags" Target="../tags/tag181.xml"/><Relationship Id="rId40" Type="http://schemas.openxmlformats.org/officeDocument/2006/relationships/tags" Target="../tags/tag184.xml"/><Relationship Id="rId45" Type="http://schemas.openxmlformats.org/officeDocument/2006/relationships/tags" Target="../tags/tag189.xml"/><Relationship Id="rId53" Type="http://schemas.openxmlformats.org/officeDocument/2006/relationships/tags" Target="../tags/tag197.xml"/><Relationship Id="rId58" Type="http://schemas.openxmlformats.org/officeDocument/2006/relationships/tags" Target="../tags/tag202.xml"/><Relationship Id="rId66" Type="http://schemas.openxmlformats.org/officeDocument/2006/relationships/tags" Target="../tags/tag210.xml"/><Relationship Id="rId74" Type="http://schemas.openxmlformats.org/officeDocument/2006/relationships/tags" Target="../tags/tag218.xml"/><Relationship Id="rId5" Type="http://schemas.openxmlformats.org/officeDocument/2006/relationships/tags" Target="../tags/tag149.xml"/><Relationship Id="rId61" Type="http://schemas.openxmlformats.org/officeDocument/2006/relationships/tags" Target="../tags/tag205.xml"/><Relationship Id="rId19" Type="http://schemas.openxmlformats.org/officeDocument/2006/relationships/tags" Target="../tags/tag163.xml"/><Relationship Id="rId14" Type="http://schemas.openxmlformats.org/officeDocument/2006/relationships/tags" Target="../tags/tag158.xml"/><Relationship Id="rId22" Type="http://schemas.openxmlformats.org/officeDocument/2006/relationships/tags" Target="../tags/tag166.xml"/><Relationship Id="rId27" Type="http://schemas.openxmlformats.org/officeDocument/2006/relationships/tags" Target="../tags/tag171.xml"/><Relationship Id="rId30" Type="http://schemas.openxmlformats.org/officeDocument/2006/relationships/tags" Target="../tags/tag174.xml"/><Relationship Id="rId35" Type="http://schemas.openxmlformats.org/officeDocument/2006/relationships/tags" Target="../tags/tag179.xml"/><Relationship Id="rId43" Type="http://schemas.openxmlformats.org/officeDocument/2006/relationships/tags" Target="../tags/tag187.xml"/><Relationship Id="rId48" Type="http://schemas.openxmlformats.org/officeDocument/2006/relationships/tags" Target="../tags/tag192.xml"/><Relationship Id="rId56" Type="http://schemas.openxmlformats.org/officeDocument/2006/relationships/tags" Target="../tags/tag200.xml"/><Relationship Id="rId64" Type="http://schemas.openxmlformats.org/officeDocument/2006/relationships/tags" Target="../tags/tag208.xml"/><Relationship Id="rId69" Type="http://schemas.openxmlformats.org/officeDocument/2006/relationships/tags" Target="../tags/tag213.xml"/><Relationship Id="rId8" Type="http://schemas.openxmlformats.org/officeDocument/2006/relationships/tags" Target="../tags/tag152.xml"/><Relationship Id="rId51" Type="http://schemas.openxmlformats.org/officeDocument/2006/relationships/tags" Target="../tags/tag195.xml"/><Relationship Id="rId72" Type="http://schemas.openxmlformats.org/officeDocument/2006/relationships/tags" Target="../tags/tag216.xml"/><Relationship Id="rId3" Type="http://schemas.openxmlformats.org/officeDocument/2006/relationships/tags" Target="../tags/tag147.xml"/><Relationship Id="rId12" Type="http://schemas.openxmlformats.org/officeDocument/2006/relationships/tags" Target="../tags/tag156.xml"/><Relationship Id="rId17" Type="http://schemas.openxmlformats.org/officeDocument/2006/relationships/tags" Target="../tags/tag161.xml"/><Relationship Id="rId25" Type="http://schemas.openxmlformats.org/officeDocument/2006/relationships/tags" Target="../tags/tag169.xml"/><Relationship Id="rId33" Type="http://schemas.openxmlformats.org/officeDocument/2006/relationships/tags" Target="../tags/tag177.xml"/><Relationship Id="rId38" Type="http://schemas.openxmlformats.org/officeDocument/2006/relationships/tags" Target="../tags/tag182.xml"/><Relationship Id="rId46" Type="http://schemas.openxmlformats.org/officeDocument/2006/relationships/tags" Target="../tags/tag190.xml"/><Relationship Id="rId59" Type="http://schemas.openxmlformats.org/officeDocument/2006/relationships/tags" Target="../tags/tag203.xml"/><Relationship Id="rId67" Type="http://schemas.openxmlformats.org/officeDocument/2006/relationships/tags" Target="../tags/tag211.xml"/><Relationship Id="rId20" Type="http://schemas.openxmlformats.org/officeDocument/2006/relationships/tags" Target="../tags/tag164.xml"/><Relationship Id="rId41" Type="http://schemas.openxmlformats.org/officeDocument/2006/relationships/tags" Target="../tags/tag185.xml"/><Relationship Id="rId54" Type="http://schemas.openxmlformats.org/officeDocument/2006/relationships/tags" Target="../tags/tag198.xml"/><Relationship Id="rId62" Type="http://schemas.openxmlformats.org/officeDocument/2006/relationships/tags" Target="../tags/tag206.xml"/><Relationship Id="rId70" Type="http://schemas.openxmlformats.org/officeDocument/2006/relationships/tags" Target="../tags/tag214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5" Type="http://schemas.openxmlformats.org/officeDocument/2006/relationships/tags" Target="../tags/tag159.xml"/><Relationship Id="rId23" Type="http://schemas.openxmlformats.org/officeDocument/2006/relationships/tags" Target="../tags/tag167.xml"/><Relationship Id="rId28" Type="http://schemas.openxmlformats.org/officeDocument/2006/relationships/tags" Target="../tags/tag172.xml"/><Relationship Id="rId36" Type="http://schemas.openxmlformats.org/officeDocument/2006/relationships/tags" Target="../tags/tag180.xml"/><Relationship Id="rId49" Type="http://schemas.openxmlformats.org/officeDocument/2006/relationships/tags" Target="../tags/tag193.xml"/><Relationship Id="rId57" Type="http://schemas.openxmlformats.org/officeDocument/2006/relationships/tags" Target="../tags/tag201.xml"/><Relationship Id="rId10" Type="http://schemas.openxmlformats.org/officeDocument/2006/relationships/tags" Target="../tags/tag154.xml"/><Relationship Id="rId31" Type="http://schemas.openxmlformats.org/officeDocument/2006/relationships/tags" Target="../tags/tag175.xml"/><Relationship Id="rId44" Type="http://schemas.openxmlformats.org/officeDocument/2006/relationships/tags" Target="../tags/tag188.xml"/><Relationship Id="rId52" Type="http://schemas.openxmlformats.org/officeDocument/2006/relationships/tags" Target="../tags/tag196.xml"/><Relationship Id="rId60" Type="http://schemas.openxmlformats.org/officeDocument/2006/relationships/tags" Target="../tags/tag204.xml"/><Relationship Id="rId65" Type="http://schemas.openxmlformats.org/officeDocument/2006/relationships/tags" Target="../tags/tag209.xml"/><Relationship Id="rId73" Type="http://schemas.openxmlformats.org/officeDocument/2006/relationships/tags" Target="../tags/tag217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3" Type="http://schemas.openxmlformats.org/officeDocument/2006/relationships/tags" Target="../tags/tag157.xml"/><Relationship Id="rId18" Type="http://schemas.openxmlformats.org/officeDocument/2006/relationships/tags" Target="../tags/tag162.xml"/><Relationship Id="rId39" Type="http://schemas.openxmlformats.org/officeDocument/2006/relationships/tags" Target="../tags/tag183.xml"/><Relationship Id="rId34" Type="http://schemas.openxmlformats.org/officeDocument/2006/relationships/tags" Target="../tags/tag178.xml"/><Relationship Id="rId50" Type="http://schemas.openxmlformats.org/officeDocument/2006/relationships/tags" Target="../tags/tag194.xml"/><Relationship Id="rId55" Type="http://schemas.openxmlformats.org/officeDocument/2006/relationships/tags" Target="../tags/tag199.xml"/><Relationship Id="rId76" Type="http://schemas.openxmlformats.org/officeDocument/2006/relationships/notesSlide" Target="../notesSlides/notesSlide5.xml"/><Relationship Id="rId7" Type="http://schemas.openxmlformats.org/officeDocument/2006/relationships/tags" Target="../tags/tag151.xml"/><Relationship Id="rId71" Type="http://schemas.openxmlformats.org/officeDocument/2006/relationships/tags" Target="../tags/tag215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tags" Target="../tags/tag244.xml"/><Relationship Id="rId21" Type="http://schemas.openxmlformats.org/officeDocument/2006/relationships/tags" Target="../tags/tag239.xml"/><Relationship Id="rId42" Type="http://schemas.openxmlformats.org/officeDocument/2006/relationships/tags" Target="../tags/tag260.xml"/><Relationship Id="rId47" Type="http://schemas.openxmlformats.org/officeDocument/2006/relationships/tags" Target="../tags/tag265.xml"/><Relationship Id="rId63" Type="http://schemas.openxmlformats.org/officeDocument/2006/relationships/tags" Target="../tags/tag281.xml"/><Relationship Id="rId68" Type="http://schemas.openxmlformats.org/officeDocument/2006/relationships/tags" Target="../tags/tag286.xml"/><Relationship Id="rId2" Type="http://schemas.openxmlformats.org/officeDocument/2006/relationships/tags" Target="../tags/tag220.xml"/><Relationship Id="rId16" Type="http://schemas.openxmlformats.org/officeDocument/2006/relationships/tags" Target="../tags/tag234.xml"/><Relationship Id="rId29" Type="http://schemas.openxmlformats.org/officeDocument/2006/relationships/tags" Target="../tags/tag247.xml"/><Relationship Id="rId11" Type="http://schemas.openxmlformats.org/officeDocument/2006/relationships/tags" Target="../tags/tag229.xml"/><Relationship Id="rId24" Type="http://schemas.openxmlformats.org/officeDocument/2006/relationships/tags" Target="../tags/tag242.xml"/><Relationship Id="rId32" Type="http://schemas.openxmlformats.org/officeDocument/2006/relationships/tags" Target="../tags/tag250.xml"/><Relationship Id="rId37" Type="http://schemas.openxmlformats.org/officeDocument/2006/relationships/tags" Target="../tags/tag255.xml"/><Relationship Id="rId40" Type="http://schemas.openxmlformats.org/officeDocument/2006/relationships/tags" Target="../tags/tag258.xml"/><Relationship Id="rId45" Type="http://schemas.openxmlformats.org/officeDocument/2006/relationships/tags" Target="../tags/tag263.xml"/><Relationship Id="rId53" Type="http://schemas.openxmlformats.org/officeDocument/2006/relationships/tags" Target="../tags/tag271.xml"/><Relationship Id="rId58" Type="http://schemas.openxmlformats.org/officeDocument/2006/relationships/tags" Target="../tags/tag276.xml"/><Relationship Id="rId66" Type="http://schemas.openxmlformats.org/officeDocument/2006/relationships/tags" Target="../tags/tag284.xml"/><Relationship Id="rId74" Type="http://schemas.openxmlformats.org/officeDocument/2006/relationships/tags" Target="../tags/tag292.xml"/><Relationship Id="rId5" Type="http://schemas.openxmlformats.org/officeDocument/2006/relationships/tags" Target="../tags/tag223.xml"/><Relationship Id="rId61" Type="http://schemas.openxmlformats.org/officeDocument/2006/relationships/tags" Target="../tags/tag279.xml"/><Relationship Id="rId19" Type="http://schemas.openxmlformats.org/officeDocument/2006/relationships/tags" Target="../tags/tag237.xml"/><Relationship Id="rId14" Type="http://schemas.openxmlformats.org/officeDocument/2006/relationships/tags" Target="../tags/tag232.xml"/><Relationship Id="rId22" Type="http://schemas.openxmlformats.org/officeDocument/2006/relationships/tags" Target="../tags/tag240.xml"/><Relationship Id="rId27" Type="http://schemas.openxmlformats.org/officeDocument/2006/relationships/tags" Target="../tags/tag245.xml"/><Relationship Id="rId30" Type="http://schemas.openxmlformats.org/officeDocument/2006/relationships/tags" Target="../tags/tag248.xml"/><Relationship Id="rId35" Type="http://schemas.openxmlformats.org/officeDocument/2006/relationships/tags" Target="../tags/tag253.xml"/><Relationship Id="rId43" Type="http://schemas.openxmlformats.org/officeDocument/2006/relationships/tags" Target="../tags/tag261.xml"/><Relationship Id="rId48" Type="http://schemas.openxmlformats.org/officeDocument/2006/relationships/tags" Target="../tags/tag266.xml"/><Relationship Id="rId56" Type="http://schemas.openxmlformats.org/officeDocument/2006/relationships/tags" Target="../tags/tag274.xml"/><Relationship Id="rId64" Type="http://schemas.openxmlformats.org/officeDocument/2006/relationships/tags" Target="../tags/tag282.xml"/><Relationship Id="rId69" Type="http://schemas.openxmlformats.org/officeDocument/2006/relationships/tags" Target="../tags/tag287.xml"/><Relationship Id="rId8" Type="http://schemas.openxmlformats.org/officeDocument/2006/relationships/tags" Target="../tags/tag226.xml"/><Relationship Id="rId51" Type="http://schemas.openxmlformats.org/officeDocument/2006/relationships/tags" Target="../tags/tag269.xml"/><Relationship Id="rId72" Type="http://schemas.openxmlformats.org/officeDocument/2006/relationships/tags" Target="../tags/tag290.xml"/><Relationship Id="rId3" Type="http://schemas.openxmlformats.org/officeDocument/2006/relationships/tags" Target="../tags/tag221.xml"/><Relationship Id="rId12" Type="http://schemas.openxmlformats.org/officeDocument/2006/relationships/tags" Target="../tags/tag230.xml"/><Relationship Id="rId17" Type="http://schemas.openxmlformats.org/officeDocument/2006/relationships/tags" Target="../tags/tag235.xml"/><Relationship Id="rId25" Type="http://schemas.openxmlformats.org/officeDocument/2006/relationships/tags" Target="../tags/tag243.xml"/><Relationship Id="rId33" Type="http://schemas.openxmlformats.org/officeDocument/2006/relationships/tags" Target="../tags/tag251.xml"/><Relationship Id="rId38" Type="http://schemas.openxmlformats.org/officeDocument/2006/relationships/tags" Target="../tags/tag256.xml"/><Relationship Id="rId46" Type="http://schemas.openxmlformats.org/officeDocument/2006/relationships/tags" Target="../tags/tag264.xml"/><Relationship Id="rId59" Type="http://schemas.openxmlformats.org/officeDocument/2006/relationships/tags" Target="../tags/tag277.xml"/><Relationship Id="rId67" Type="http://schemas.openxmlformats.org/officeDocument/2006/relationships/tags" Target="../tags/tag285.xml"/><Relationship Id="rId20" Type="http://schemas.openxmlformats.org/officeDocument/2006/relationships/tags" Target="../tags/tag238.xml"/><Relationship Id="rId41" Type="http://schemas.openxmlformats.org/officeDocument/2006/relationships/tags" Target="../tags/tag259.xml"/><Relationship Id="rId54" Type="http://schemas.openxmlformats.org/officeDocument/2006/relationships/tags" Target="../tags/tag272.xml"/><Relationship Id="rId62" Type="http://schemas.openxmlformats.org/officeDocument/2006/relationships/tags" Target="../tags/tag280.xml"/><Relationship Id="rId70" Type="http://schemas.openxmlformats.org/officeDocument/2006/relationships/tags" Target="../tags/tag288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5" Type="http://schemas.openxmlformats.org/officeDocument/2006/relationships/tags" Target="../tags/tag233.xml"/><Relationship Id="rId23" Type="http://schemas.openxmlformats.org/officeDocument/2006/relationships/tags" Target="../tags/tag241.xml"/><Relationship Id="rId28" Type="http://schemas.openxmlformats.org/officeDocument/2006/relationships/tags" Target="../tags/tag246.xml"/><Relationship Id="rId36" Type="http://schemas.openxmlformats.org/officeDocument/2006/relationships/tags" Target="../tags/tag254.xml"/><Relationship Id="rId49" Type="http://schemas.openxmlformats.org/officeDocument/2006/relationships/tags" Target="../tags/tag267.xml"/><Relationship Id="rId57" Type="http://schemas.openxmlformats.org/officeDocument/2006/relationships/tags" Target="../tags/tag275.xml"/><Relationship Id="rId10" Type="http://schemas.openxmlformats.org/officeDocument/2006/relationships/tags" Target="../tags/tag228.xml"/><Relationship Id="rId31" Type="http://schemas.openxmlformats.org/officeDocument/2006/relationships/tags" Target="../tags/tag249.xml"/><Relationship Id="rId44" Type="http://schemas.openxmlformats.org/officeDocument/2006/relationships/tags" Target="../tags/tag262.xml"/><Relationship Id="rId52" Type="http://schemas.openxmlformats.org/officeDocument/2006/relationships/tags" Target="../tags/tag270.xml"/><Relationship Id="rId60" Type="http://schemas.openxmlformats.org/officeDocument/2006/relationships/tags" Target="../tags/tag278.xml"/><Relationship Id="rId65" Type="http://schemas.openxmlformats.org/officeDocument/2006/relationships/tags" Target="../tags/tag283.xml"/><Relationship Id="rId73" Type="http://schemas.openxmlformats.org/officeDocument/2006/relationships/tags" Target="../tags/tag291.xml"/><Relationship Id="rId4" Type="http://schemas.openxmlformats.org/officeDocument/2006/relationships/tags" Target="../tags/tag222.xml"/><Relationship Id="rId9" Type="http://schemas.openxmlformats.org/officeDocument/2006/relationships/tags" Target="../tags/tag227.xml"/><Relationship Id="rId13" Type="http://schemas.openxmlformats.org/officeDocument/2006/relationships/tags" Target="../tags/tag231.xml"/><Relationship Id="rId18" Type="http://schemas.openxmlformats.org/officeDocument/2006/relationships/tags" Target="../tags/tag236.xml"/><Relationship Id="rId39" Type="http://schemas.openxmlformats.org/officeDocument/2006/relationships/tags" Target="../tags/tag257.xml"/><Relationship Id="rId34" Type="http://schemas.openxmlformats.org/officeDocument/2006/relationships/tags" Target="../tags/tag252.xml"/><Relationship Id="rId50" Type="http://schemas.openxmlformats.org/officeDocument/2006/relationships/tags" Target="../tags/tag268.xml"/><Relationship Id="rId55" Type="http://schemas.openxmlformats.org/officeDocument/2006/relationships/tags" Target="../tags/tag273.xml"/><Relationship Id="rId76" Type="http://schemas.openxmlformats.org/officeDocument/2006/relationships/notesSlide" Target="../notesSlides/notesSlide6.xml"/><Relationship Id="rId7" Type="http://schemas.openxmlformats.org/officeDocument/2006/relationships/tags" Target="../tags/tag225.xml"/><Relationship Id="rId71" Type="http://schemas.openxmlformats.org/officeDocument/2006/relationships/tags" Target="../tags/tag28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cd/E19957-01/806-3568/ncg_goldberg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17" Type="http://schemas.openxmlformats.org/officeDocument/2006/relationships/tags" Target="../tags/tag409.xml"/><Relationship Id="rId21" Type="http://schemas.openxmlformats.org/officeDocument/2006/relationships/tags" Target="../tags/tag313.xml"/><Relationship Id="rId42" Type="http://schemas.openxmlformats.org/officeDocument/2006/relationships/tags" Target="../tags/tag334.xml"/><Relationship Id="rId63" Type="http://schemas.openxmlformats.org/officeDocument/2006/relationships/tags" Target="../tags/tag355.xml"/><Relationship Id="rId84" Type="http://schemas.openxmlformats.org/officeDocument/2006/relationships/tags" Target="../tags/tag376.xml"/><Relationship Id="rId138" Type="http://schemas.openxmlformats.org/officeDocument/2006/relationships/tags" Target="../tags/tag430.xml"/><Relationship Id="rId107" Type="http://schemas.openxmlformats.org/officeDocument/2006/relationships/tags" Target="../tags/tag399.xml"/><Relationship Id="rId11" Type="http://schemas.openxmlformats.org/officeDocument/2006/relationships/tags" Target="../tags/tag303.xml"/><Relationship Id="rId32" Type="http://schemas.openxmlformats.org/officeDocument/2006/relationships/tags" Target="../tags/tag324.xml"/><Relationship Id="rId37" Type="http://schemas.openxmlformats.org/officeDocument/2006/relationships/tags" Target="../tags/tag329.xml"/><Relationship Id="rId53" Type="http://schemas.openxmlformats.org/officeDocument/2006/relationships/tags" Target="../tags/tag345.xml"/><Relationship Id="rId58" Type="http://schemas.openxmlformats.org/officeDocument/2006/relationships/tags" Target="../tags/tag350.xml"/><Relationship Id="rId74" Type="http://schemas.openxmlformats.org/officeDocument/2006/relationships/tags" Target="../tags/tag366.xml"/><Relationship Id="rId79" Type="http://schemas.openxmlformats.org/officeDocument/2006/relationships/tags" Target="../tags/tag371.xml"/><Relationship Id="rId102" Type="http://schemas.openxmlformats.org/officeDocument/2006/relationships/tags" Target="../tags/tag394.xml"/><Relationship Id="rId123" Type="http://schemas.openxmlformats.org/officeDocument/2006/relationships/tags" Target="../tags/tag415.xml"/><Relationship Id="rId128" Type="http://schemas.openxmlformats.org/officeDocument/2006/relationships/tags" Target="../tags/tag420.xml"/><Relationship Id="rId5" Type="http://schemas.openxmlformats.org/officeDocument/2006/relationships/tags" Target="../tags/tag297.xml"/><Relationship Id="rId90" Type="http://schemas.openxmlformats.org/officeDocument/2006/relationships/tags" Target="../tags/tag382.xml"/><Relationship Id="rId95" Type="http://schemas.openxmlformats.org/officeDocument/2006/relationships/tags" Target="../tags/tag387.xml"/><Relationship Id="rId22" Type="http://schemas.openxmlformats.org/officeDocument/2006/relationships/tags" Target="../tags/tag314.xml"/><Relationship Id="rId27" Type="http://schemas.openxmlformats.org/officeDocument/2006/relationships/tags" Target="../tags/tag319.xml"/><Relationship Id="rId43" Type="http://schemas.openxmlformats.org/officeDocument/2006/relationships/tags" Target="../tags/tag335.xml"/><Relationship Id="rId48" Type="http://schemas.openxmlformats.org/officeDocument/2006/relationships/tags" Target="../tags/tag340.xml"/><Relationship Id="rId64" Type="http://schemas.openxmlformats.org/officeDocument/2006/relationships/tags" Target="../tags/tag356.xml"/><Relationship Id="rId69" Type="http://schemas.openxmlformats.org/officeDocument/2006/relationships/tags" Target="../tags/tag361.xml"/><Relationship Id="rId113" Type="http://schemas.openxmlformats.org/officeDocument/2006/relationships/tags" Target="../tags/tag405.xml"/><Relationship Id="rId118" Type="http://schemas.openxmlformats.org/officeDocument/2006/relationships/tags" Target="../tags/tag410.xml"/><Relationship Id="rId134" Type="http://schemas.openxmlformats.org/officeDocument/2006/relationships/tags" Target="../tags/tag426.xml"/><Relationship Id="rId139" Type="http://schemas.openxmlformats.org/officeDocument/2006/relationships/tags" Target="../tags/tag431.xml"/><Relationship Id="rId80" Type="http://schemas.openxmlformats.org/officeDocument/2006/relationships/tags" Target="../tags/tag372.xml"/><Relationship Id="rId85" Type="http://schemas.openxmlformats.org/officeDocument/2006/relationships/tags" Target="../tags/tag377.xml"/><Relationship Id="rId12" Type="http://schemas.openxmlformats.org/officeDocument/2006/relationships/tags" Target="../tags/tag304.xml"/><Relationship Id="rId17" Type="http://schemas.openxmlformats.org/officeDocument/2006/relationships/tags" Target="../tags/tag309.xml"/><Relationship Id="rId33" Type="http://schemas.openxmlformats.org/officeDocument/2006/relationships/tags" Target="../tags/tag325.xml"/><Relationship Id="rId38" Type="http://schemas.openxmlformats.org/officeDocument/2006/relationships/tags" Target="../tags/tag330.xml"/><Relationship Id="rId59" Type="http://schemas.openxmlformats.org/officeDocument/2006/relationships/tags" Target="../tags/tag351.xml"/><Relationship Id="rId103" Type="http://schemas.openxmlformats.org/officeDocument/2006/relationships/tags" Target="../tags/tag395.xml"/><Relationship Id="rId108" Type="http://schemas.openxmlformats.org/officeDocument/2006/relationships/tags" Target="../tags/tag400.xml"/><Relationship Id="rId124" Type="http://schemas.openxmlformats.org/officeDocument/2006/relationships/tags" Target="../tags/tag416.xml"/><Relationship Id="rId129" Type="http://schemas.openxmlformats.org/officeDocument/2006/relationships/tags" Target="../tags/tag421.xml"/><Relationship Id="rId54" Type="http://schemas.openxmlformats.org/officeDocument/2006/relationships/tags" Target="../tags/tag346.xml"/><Relationship Id="rId70" Type="http://schemas.openxmlformats.org/officeDocument/2006/relationships/tags" Target="../tags/tag362.xml"/><Relationship Id="rId75" Type="http://schemas.openxmlformats.org/officeDocument/2006/relationships/tags" Target="../tags/tag367.xml"/><Relationship Id="rId91" Type="http://schemas.openxmlformats.org/officeDocument/2006/relationships/tags" Target="../tags/tag383.xml"/><Relationship Id="rId96" Type="http://schemas.openxmlformats.org/officeDocument/2006/relationships/tags" Target="../tags/tag388.xml"/><Relationship Id="rId140" Type="http://schemas.openxmlformats.org/officeDocument/2006/relationships/tags" Target="../tags/tag432.xml"/><Relationship Id="rId1" Type="http://schemas.openxmlformats.org/officeDocument/2006/relationships/tags" Target="../tags/tag293.xml"/><Relationship Id="rId6" Type="http://schemas.openxmlformats.org/officeDocument/2006/relationships/tags" Target="../tags/tag298.xml"/><Relationship Id="rId23" Type="http://schemas.openxmlformats.org/officeDocument/2006/relationships/tags" Target="../tags/tag315.xml"/><Relationship Id="rId28" Type="http://schemas.openxmlformats.org/officeDocument/2006/relationships/tags" Target="../tags/tag320.xml"/><Relationship Id="rId49" Type="http://schemas.openxmlformats.org/officeDocument/2006/relationships/tags" Target="../tags/tag341.xml"/><Relationship Id="rId114" Type="http://schemas.openxmlformats.org/officeDocument/2006/relationships/tags" Target="../tags/tag406.xml"/><Relationship Id="rId119" Type="http://schemas.openxmlformats.org/officeDocument/2006/relationships/tags" Target="../tags/tag411.xml"/><Relationship Id="rId44" Type="http://schemas.openxmlformats.org/officeDocument/2006/relationships/tags" Target="../tags/tag336.xml"/><Relationship Id="rId60" Type="http://schemas.openxmlformats.org/officeDocument/2006/relationships/tags" Target="../tags/tag352.xml"/><Relationship Id="rId65" Type="http://schemas.openxmlformats.org/officeDocument/2006/relationships/tags" Target="../tags/tag357.xml"/><Relationship Id="rId81" Type="http://schemas.openxmlformats.org/officeDocument/2006/relationships/tags" Target="../tags/tag373.xml"/><Relationship Id="rId86" Type="http://schemas.openxmlformats.org/officeDocument/2006/relationships/tags" Target="../tags/tag378.xml"/><Relationship Id="rId130" Type="http://schemas.openxmlformats.org/officeDocument/2006/relationships/tags" Target="../tags/tag422.xml"/><Relationship Id="rId135" Type="http://schemas.openxmlformats.org/officeDocument/2006/relationships/tags" Target="../tags/tag427.xml"/><Relationship Id="rId13" Type="http://schemas.openxmlformats.org/officeDocument/2006/relationships/tags" Target="../tags/tag305.xml"/><Relationship Id="rId18" Type="http://schemas.openxmlformats.org/officeDocument/2006/relationships/tags" Target="../tags/tag310.xml"/><Relationship Id="rId39" Type="http://schemas.openxmlformats.org/officeDocument/2006/relationships/tags" Target="../tags/tag331.xml"/><Relationship Id="rId109" Type="http://schemas.openxmlformats.org/officeDocument/2006/relationships/tags" Target="../tags/tag401.xml"/><Relationship Id="rId34" Type="http://schemas.openxmlformats.org/officeDocument/2006/relationships/tags" Target="../tags/tag326.xml"/><Relationship Id="rId50" Type="http://schemas.openxmlformats.org/officeDocument/2006/relationships/tags" Target="../tags/tag342.xml"/><Relationship Id="rId55" Type="http://schemas.openxmlformats.org/officeDocument/2006/relationships/tags" Target="../tags/tag347.xml"/><Relationship Id="rId76" Type="http://schemas.openxmlformats.org/officeDocument/2006/relationships/tags" Target="../tags/tag368.xml"/><Relationship Id="rId97" Type="http://schemas.openxmlformats.org/officeDocument/2006/relationships/tags" Target="../tags/tag389.xml"/><Relationship Id="rId104" Type="http://schemas.openxmlformats.org/officeDocument/2006/relationships/tags" Target="../tags/tag396.xml"/><Relationship Id="rId120" Type="http://schemas.openxmlformats.org/officeDocument/2006/relationships/tags" Target="../tags/tag412.xml"/><Relationship Id="rId125" Type="http://schemas.openxmlformats.org/officeDocument/2006/relationships/tags" Target="../tags/tag417.xml"/><Relationship Id="rId141" Type="http://schemas.openxmlformats.org/officeDocument/2006/relationships/slideLayout" Target="../slideLayouts/slideLayout2.xml"/><Relationship Id="rId7" Type="http://schemas.openxmlformats.org/officeDocument/2006/relationships/tags" Target="../tags/tag299.xml"/><Relationship Id="rId71" Type="http://schemas.openxmlformats.org/officeDocument/2006/relationships/tags" Target="../tags/tag363.xml"/><Relationship Id="rId92" Type="http://schemas.openxmlformats.org/officeDocument/2006/relationships/tags" Target="../tags/tag384.xml"/><Relationship Id="rId2" Type="http://schemas.openxmlformats.org/officeDocument/2006/relationships/tags" Target="../tags/tag294.xml"/><Relationship Id="rId29" Type="http://schemas.openxmlformats.org/officeDocument/2006/relationships/tags" Target="../tags/tag321.xml"/><Relationship Id="rId24" Type="http://schemas.openxmlformats.org/officeDocument/2006/relationships/tags" Target="../tags/tag316.xml"/><Relationship Id="rId40" Type="http://schemas.openxmlformats.org/officeDocument/2006/relationships/tags" Target="../tags/tag332.xml"/><Relationship Id="rId45" Type="http://schemas.openxmlformats.org/officeDocument/2006/relationships/tags" Target="../tags/tag337.xml"/><Relationship Id="rId66" Type="http://schemas.openxmlformats.org/officeDocument/2006/relationships/tags" Target="../tags/tag358.xml"/><Relationship Id="rId87" Type="http://schemas.openxmlformats.org/officeDocument/2006/relationships/tags" Target="../tags/tag379.xml"/><Relationship Id="rId110" Type="http://schemas.openxmlformats.org/officeDocument/2006/relationships/tags" Target="../tags/tag402.xml"/><Relationship Id="rId115" Type="http://schemas.openxmlformats.org/officeDocument/2006/relationships/tags" Target="../tags/tag407.xml"/><Relationship Id="rId131" Type="http://schemas.openxmlformats.org/officeDocument/2006/relationships/tags" Target="../tags/tag423.xml"/><Relationship Id="rId136" Type="http://schemas.openxmlformats.org/officeDocument/2006/relationships/tags" Target="../tags/tag428.xml"/><Relationship Id="rId61" Type="http://schemas.openxmlformats.org/officeDocument/2006/relationships/tags" Target="../tags/tag353.xml"/><Relationship Id="rId82" Type="http://schemas.openxmlformats.org/officeDocument/2006/relationships/tags" Target="../tags/tag374.xml"/><Relationship Id="rId19" Type="http://schemas.openxmlformats.org/officeDocument/2006/relationships/tags" Target="../tags/tag311.xml"/><Relationship Id="rId14" Type="http://schemas.openxmlformats.org/officeDocument/2006/relationships/tags" Target="../tags/tag306.xml"/><Relationship Id="rId30" Type="http://schemas.openxmlformats.org/officeDocument/2006/relationships/tags" Target="../tags/tag322.xml"/><Relationship Id="rId35" Type="http://schemas.openxmlformats.org/officeDocument/2006/relationships/tags" Target="../tags/tag327.xml"/><Relationship Id="rId56" Type="http://schemas.openxmlformats.org/officeDocument/2006/relationships/tags" Target="../tags/tag348.xml"/><Relationship Id="rId77" Type="http://schemas.openxmlformats.org/officeDocument/2006/relationships/tags" Target="../tags/tag369.xml"/><Relationship Id="rId100" Type="http://schemas.openxmlformats.org/officeDocument/2006/relationships/tags" Target="../tags/tag392.xml"/><Relationship Id="rId105" Type="http://schemas.openxmlformats.org/officeDocument/2006/relationships/tags" Target="../tags/tag397.xml"/><Relationship Id="rId126" Type="http://schemas.openxmlformats.org/officeDocument/2006/relationships/tags" Target="../tags/tag418.xml"/><Relationship Id="rId8" Type="http://schemas.openxmlformats.org/officeDocument/2006/relationships/tags" Target="../tags/tag300.xml"/><Relationship Id="rId51" Type="http://schemas.openxmlformats.org/officeDocument/2006/relationships/tags" Target="../tags/tag343.xml"/><Relationship Id="rId72" Type="http://schemas.openxmlformats.org/officeDocument/2006/relationships/tags" Target="../tags/tag364.xml"/><Relationship Id="rId93" Type="http://schemas.openxmlformats.org/officeDocument/2006/relationships/tags" Target="../tags/tag385.xml"/><Relationship Id="rId98" Type="http://schemas.openxmlformats.org/officeDocument/2006/relationships/tags" Target="../tags/tag390.xml"/><Relationship Id="rId121" Type="http://schemas.openxmlformats.org/officeDocument/2006/relationships/tags" Target="../tags/tag413.xml"/><Relationship Id="rId3" Type="http://schemas.openxmlformats.org/officeDocument/2006/relationships/tags" Target="../tags/tag295.xml"/><Relationship Id="rId25" Type="http://schemas.openxmlformats.org/officeDocument/2006/relationships/tags" Target="../tags/tag317.xml"/><Relationship Id="rId46" Type="http://schemas.openxmlformats.org/officeDocument/2006/relationships/tags" Target="../tags/tag338.xml"/><Relationship Id="rId67" Type="http://schemas.openxmlformats.org/officeDocument/2006/relationships/tags" Target="../tags/tag359.xml"/><Relationship Id="rId116" Type="http://schemas.openxmlformats.org/officeDocument/2006/relationships/tags" Target="../tags/tag408.xml"/><Relationship Id="rId137" Type="http://schemas.openxmlformats.org/officeDocument/2006/relationships/tags" Target="../tags/tag429.xml"/><Relationship Id="rId20" Type="http://schemas.openxmlformats.org/officeDocument/2006/relationships/tags" Target="../tags/tag312.xml"/><Relationship Id="rId41" Type="http://schemas.openxmlformats.org/officeDocument/2006/relationships/tags" Target="../tags/tag333.xml"/><Relationship Id="rId62" Type="http://schemas.openxmlformats.org/officeDocument/2006/relationships/tags" Target="../tags/tag354.xml"/><Relationship Id="rId83" Type="http://schemas.openxmlformats.org/officeDocument/2006/relationships/tags" Target="../tags/tag375.xml"/><Relationship Id="rId88" Type="http://schemas.openxmlformats.org/officeDocument/2006/relationships/tags" Target="../tags/tag380.xml"/><Relationship Id="rId111" Type="http://schemas.openxmlformats.org/officeDocument/2006/relationships/tags" Target="../tags/tag403.xml"/><Relationship Id="rId132" Type="http://schemas.openxmlformats.org/officeDocument/2006/relationships/tags" Target="../tags/tag424.xml"/><Relationship Id="rId15" Type="http://schemas.openxmlformats.org/officeDocument/2006/relationships/tags" Target="../tags/tag307.xml"/><Relationship Id="rId36" Type="http://schemas.openxmlformats.org/officeDocument/2006/relationships/tags" Target="../tags/tag328.xml"/><Relationship Id="rId57" Type="http://schemas.openxmlformats.org/officeDocument/2006/relationships/tags" Target="../tags/tag349.xml"/><Relationship Id="rId106" Type="http://schemas.openxmlformats.org/officeDocument/2006/relationships/tags" Target="../tags/tag398.xml"/><Relationship Id="rId127" Type="http://schemas.openxmlformats.org/officeDocument/2006/relationships/tags" Target="../tags/tag419.xml"/><Relationship Id="rId10" Type="http://schemas.openxmlformats.org/officeDocument/2006/relationships/tags" Target="../tags/tag302.xml"/><Relationship Id="rId31" Type="http://schemas.openxmlformats.org/officeDocument/2006/relationships/tags" Target="../tags/tag323.xml"/><Relationship Id="rId52" Type="http://schemas.openxmlformats.org/officeDocument/2006/relationships/tags" Target="../tags/tag344.xml"/><Relationship Id="rId73" Type="http://schemas.openxmlformats.org/officeDocument/2006/relationships/tags" Target="../tags/tag365.xml"/><Relationship Id="rId78" Type="http://schemas.openxmlformats.org/officeDocument/2006/relationships/tags" Target="../tags/tag370.xml"/><Relationship Id="rId94" Type="http://schemas.openxmlformats.org/officeDocument/2006/relationships/tags" Target="../tags/tag386.xml"/><Relationship Id="rId99" Type="http://schemas.openxmlformats.org/officeDocument/2006/relationships/tags" Target="../tags/tag391.xml"/><Relationship Id="rId101" Type="http://schemas.openxmlformats.org/officeDocument/2006/relationships/tags" Target="../tags/tag393.xml"/><Relationship Id="rId122" Type="http://schemas.openxmlformats.org/officeDocument/2006/relationships/tags" Target="../tags/tag414.xml"/><Relationship Id="rId4" Type="http://schemas.openxmlformats.org/officeDocument/2006/relationships/tags" Target="../tags/tag296.xml"/><Relationship Id="rId9" Type="http://schemas.openxmlformats.org/officeDocument/2006/relationships/tags" Target="../tags/tag301.xml"/><Relationship Id="rId26" Type="http://schemas.openxmlformats.org/officeDocument/2006/relationships/tags" Target="../tags/tag318.xml"/><Relationship Id="rId47" Type="http://schemas.openxmlformats.org/officeDocument/2006/relationships/tags" Target="../tags/tag339.xml"/><Relationship Id="rId68" Type="http://schemas.openxmlformats.org/officeDocument/2006/relationships/tags" Target="../tags/tag360.xml"/><Relationship Id="rId89" Type="http://schemas.openxmlformats.org/officeDocument/2006/relationships/tags" Target="../tags/tag381.xml"/><Relationship Id="rId112" Type="http://schemas.openxmlformats.org/officeDocument/2006/relationships/tags" Target="../tags/tag404.xml"/><Relationship Id="rId133" Type="http://schemas.openxmlformats.org/officeDocument/2006/relationships/tags" Target="../tags/tag425.xml"/><Relationship Id="rId16" Type="http://schemas.openxmlformats.org/officeDocument/2006/relationships/tags" Target="../tags/tag308.xml"/></Relationships>
</file>

<file path=ppt/slides/_rels/slide34.xml.rels><?xml version="1.0" encoding="UTF-8" standalone="yes"?>
<Relationships xmlns="http://schemas.openxmlformats.org/package/2006/relationships"><Relationship Id="rId26" Type="http://schemas.openxmlformats.org/officeDocument/2006/relationships/tags" Target="../tags/tag458.xml"/><Relationship Id="rId21" Type="http://schemas.openxmlformats.org/officeDocument/2006/relationships/tags" Target="../tags/tag453.xml"/><Relationship Id="rId42" Type="http://schemas.openxmlformats.org/officeDocument/2006/relationships/tags" Target="../tags/tag474.xml"/><Relationship Id="rId47" Type="http://schemas.openxmlformats.org/officeDocument/2006/relationships/tags" Target="../tags/tag479.xml"/><Relationship Id="rId63" Type="http://schemas.openxmlformats.org/officeDocument/2006/relationships/tags" Target="../tags/tag495.xml"/><Relationship Id="rId68" Type="http://schemas.openxmlformats.org/officeDocument/2006/relationships/tags" Target="../tags/tag500.xml"/><Relationship Id="rId2" Type="http://schemas.openxmlformats.org/officeDocument/2006/relationships/tags" Target="../tags/tag434.xml"/><Relationship Id="rId16" Type="http://schemas.openxmlformats.org/officeDocument/2006/relationships/tags" Target="../tags/tag448.xml"/><Relationship Id="rId29" Type="http://schemas.openxmlformats.org/officeDocument/2006/relationships/tags" Target="../tags/tag461.xml"/><Relationship Id="rId11" Type="http://schemas.openxmlformats.org/officeDocument/2006/relationships/tags" Target="../tags/tag443.xml"/><Relationship Id="rId24" Type="http://schemas.openxmlformats.org/officeDocument/2006/relationships/tags" Target="../tags/tag456.xml"/><Relationship Id="rId32" Type="http://schemas.openxmlformats.org/officeDocument/2006/relationships/tags" Target="../tags/tag464.xml"/><Relationship Id="rId37" Type="http://schemas.openxmlformats.org/officeDocument/2006/relationships/tags" Target="../tags/tag469.xml"/><Relationship Id="rId40" Type="http://schemas.openxmlformats.org/officeDocument/2006/relationships/tags" Target="../tags/tag472.xml"/><Relationship Id="rId45" Type="http://schemas.openxmlformats.org/officeDocument/2006/relationships/tags" Target="../tags/tag477.xml"/><Relationship Id="rId53" Type="http://schemas.openxmlformats.org/officeDocument/2006/relationships/tags" Target="../tags/tag485.xml"/><Relationship Id="rId58" Type="http://schemas.openxmlformats.org/officeDocument/2006/relationships/tags" Target="../tags/tag490.xml"/><Relationship Id="rId66" Type="http://schemas.openxmlformats.org/officeDocument/2006/relationships/tags" Target="../tags/tag498.xml"/><Relationship Id="rId5" Type="http://schemas.openxmlformats.org/officeDocument/2006/relationships/tags" Target="../tags/tag437.xml"/><Relationship Id="rId61" Type="http://schemas.openxmlformats.org/officeDocument/2006/relationships/tags" Target="../tags/tag493.xml"/><Relationship Id="rId19" Type="http://schemas.openxmlformats.org/officeDocument/2006/relationships/tags" Target="../tags/tag451.xml"/><Relationship Id="rId14" Type="http://schemas.openxmlformats.org/officeDocument/2006/relationships/tags" Target="../tags/tag446.xml"/><Relationship Id="rId22" Type="http://schemas.openxmlformats.org/officeDocument/2006/relationships/tags" Target="../tags/tag454.xml"/><Relationship Id="rId27" Type="http://schemas.openxmlformats.org/officeDocument/2006/relationships/tags" Target="../tags/tag459.xml"/><Relationship Id="rId30" Type="http://schemas.openxmlformats.org/officeDocument/2006/relationships/tags" Target="../tags/tag462.xml"/><Relationship Id="rId35" Type="http://schemas.openxmlformats.org/officeDocument/2006/relationships/tags" Target="../tags/tag467.xml"/><Relationship Id="rId43" Type="http://schemas.openxmlformats.org/officeDocument/2006/relationships/tags" Target="../tags/tag475.xml"/><Relationship Id="rId48" Type="http://schemas.openxmlformats.org/officeDocument/2006/relationships/tags" Target="../tags/tag480.xml"/><Relationship Id="rId56" Type="http://schemas.openxmlformats.org/officeDocument/2006/relationships/tags" Target="../tags/tag488.xml"/><Relationship Id="rId64" Type="http://schemas.openxmlformats.org/officeDocument/2006/relationships/tags" Target="../tags/tag496.xml"/><Relationship Id="rId69" Type="http://schemas.openxmlformats.org/officeDocument/2006/relationships/tags" Target="../tags/tag501.xml"/><Relationship Id="rId8" Type="http://schemas.openxmlformats.org/officeDocument/2006/relationships/tags" Target="../tags/tag440.xml"/><Relationship Id="rId51" Type="http://schemas.openxmlformats.org/officeDocument/2006/relationships/tags" Target="../tags/tag483.xml"/><Relationship Id="rId72" Type="http://schemas.openxmlformats.org/officeDocument/2006/relationships/tags" Target="../tags/tag504.xml"/><Relationship Id="rId3" Type="http://schemas.openxmlformats.org/officeDocument/2006/relationships/tags" Target="../tags/tag435.xml"/><Relationship Id="rId12" Type="http://schemas.openxmlformats.org/officeDocument/2006/relationships/tags" Target="../tags/tag444.xml"/><Relationship Id="rId17" Type="http://schemas.openxmlformats.org/officeDocument/2006/relationships/tags" Target="../tags/tag449.xml"/><Relationship Id="rId25" Type="http://schemas.openxmlformats.org/officeDocument/2006/relationships/tags" Target="../tags/tag457.xml"/><Relationship Id="rId33" Type="http://schemas.openxmlformats.org/officeDocument/2006/relationships/tags" Target="../tags/tag465.xml"/><Relationship Id="rId38" Type="http://schemas.openxmlformats.org/officeDocument/2006/relationships/tags" Target="../tags/tag470.xml"/><Relationship Id="rId46" Type="http://schemas.openxmlformats.org/officeDocument/2006/relationships/tags" Target="../tags/tag478.xml"/><Relationship Id="rId59" Type="http://schemas.openxmlformats.org/officeDocument/2006/relationships/tags" Target="../tags/tag491.xml"/><Relationship Id="rId67" Type="http://schemas.openxmlformats.org/officeDocument/2006/relationships/tags" Target="../tags/tag499.xml"/><Relationship Id="rId20" Type="http://schemas.openxmlformats.org/officeDocument/2006/relationships/tags" Target="../tags/tag452.xml"/><Relationship Id="rId41" Type="http://schemas.openxmlformats.org/officeDocument/2006/relationships/tags" Target="../tags/tag473.xml"/><Relationship Id="rId54" Type="http://schemas.openxmlformats.org/officeDocument/2006/relationships/tags" Target="../tags/tag486.xml"/><Relationship Id="rId62" Type="http://schemas.openxmlformats.org/officeDocument/2006/relationships/tags" Target="../tags/tag494.xml"/><Relationship Id="rId70" Type="http://schemas.openxmlformats.org/officeDocument/2006/relationships/tags" Target="../tags/tag502.xml"/><Relationship Id="rId1" Type="http://schemas.openxmlformats.org/officeDocument/2006/relationships/tags" Target="../tags/tag433.xml"/><Relationship Id="rId6" Type="http://schemas.openxmlformats.org/officeDocument/2006/relationships/tags" Target="../tags/tag438.xml"/><Relationship Id="rId15" Type="http://schemas.openxmlformats.org/officeDocument/2006/relationships/tags" Target="../tags/tag447.xml"/><Relationship Id="rId23" Type="http://schemas.openxmlformats.org/officeDocument/2006/relationships/tags" Target="../tags/tag455.xml"/><Relationship Id="rId28" Type="http://schemas.openxmlformats.org/officeDocument/2006/relationships/tags" Target="../tags/tag460.xml"/><Relationship Id="rId36" Type="http://schemas.openxmlformats.org/officeDocument/2006/relationships/tags" Target="../tags/tag468.xml"/><Relationship Id="rId49" Type="http://schemas.openxmlformats.org/officeDocument/2006/relationships/tags" Target="../tags/tag481.xml"/><Relationship Id="rId57" Type="http://schemas.openxmlformats.org/officeDocument/2006/relationships/tags" Target="../tags/tag489.xml"/><Relationship Id="rId10" Type="http://schemas.openxmlformats.org/officeDocument/2006/relationships/tags" Target="../tags/tag442.xml"/><Relationship Id="rId31" Type="http://schemas.openxmlformats.org/officeDocument/2006/relationships/tags" Target="../tags/tag463.xml"/><Relationship Id="rId44" Type="http://schemas.openxmlformats.org/officeDocument/2006/relationships/tags" Target="../tags/tag476.xml"/><Relationship Id="rId52" Type="http://schemas.openxmlformats.org/officeDocument/2006/relationships/tags" Target="../tags/tag484.xml"/><Relationship Id="rId60" Type="http://schemas.openxmlformats.org/officeDocument/2006/relationships/tags" Target="../tags/tag492.xml"/><Relationship Id="rId65" Type="http://schemas.openxmlformats.org/officeDocument/2006/relationships/tags" Target="../tags/tag497.xml"/><Relationship Id="rId73" Type="http://schemas.openxmlformats.org/officeDocument/2006/relationships/slideLayout" Target="../slideLayouts/slideLayout2.xml"/><Relationship Id="rId4" Type="http://schemas.openxmlformats.org/officeDocument/2006/relationships/tags" Target="../tags/tag436.xml"/><Relationship Id="rId9" Type="http://schemas.openxmlformats.org/officeDocument/2006/relationships/tags" Target="../tags/tag441.xml"/><Relationship Id="rId13" Type="http://schemas.openxmlformats.org/officeDocument/2006/relationships/tags" Target="../tags/tag445.xml"/><Relationship Id="rId18" Type="http://schemas.openxmlformats.org/officeDocument/2006/relationships/tags" Target="../tags/tag450.xml"/><Relationship Id="rId39" Type="http://schemas.openxmlformats.org/officeDocument/2006/relationships/tags" Target="../tags/tag471.xml"/><Relationship Id="rId34" Type="http://schemas.openxmlformats.org/officeDocument/2006/relationships/tags" Target="../tags/tag466.xml"/><Relationship Id="rId50" Type="http://schemas.openxmlformats.org/officeDocument/2006/relationships/tags" Target="../tags/tag482.xml"/><Relationship Id="rId55" Type="http://schemas.openxmlformats.org/officeDocument/2006/relationships/tags" Target="../tags/tag487.xml"/><Relationship Id="rId7" Type="http://schemas.openxmlformats.org/officeDocument/2006/relationships/tags" Target="../tags/tag439.xml"/><Relationship Id="rId71" Type="http://schemas.openxmlformats.org/officeDocument/2006/relationships/tags" Target="../tags/tag50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b0100</a:t>
            </a:r>
            <a:br>
              <a:rPr lang="en-US" dirty="0" smtClean="0"/>
            </a:br>
            <a:r>
              <a:rPr lang="en-US" dirty="0" smtClean="0"/>
              <a:t>Floating 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00200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1111.1000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0011.0000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0.0000000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00.000000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000.00000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1111.1000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 I8Q8!!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11111.000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000000.00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0000000.0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1111110.10000000  -1.5 In I8Q8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34718" y="5562600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819400" y="18288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5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Second Operand?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9144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01.11    I2Q2   d1.75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* 11.10    I2Q2  –d0.50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.0000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0.111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01.11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011.1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0111.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0111 .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0111  .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0111   .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0111    .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0110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1111.0010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I4Q4  -d0.875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2362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09600" y="5562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95600" y="2362200"/>
            <a:ext cx="0" cy="3541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09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Second Operand?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914400" y="1600200"/>
            <a:ext cx="9601200" cy="45259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01.11    I2Q2   d1.75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* 11.10    I2Q2  –d0.50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.0000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0.111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01.11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011.1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0111.      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 From sign extension!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0111 .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0111  .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0111   .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0111    .      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 No effect on output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0110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1111.0010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I4Q4  -d0.875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2362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09600" y="5562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981200" y="2667000"/>
            <a:ext cx="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95400" y="3810000"/>
            <a:ext cx="0" cy="2093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95600" y="2362200"/>
            <a:ext cx="0" cy="3541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26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product is wider than the inputs</a:t>
            </a:r>
          </a:p>
          <a:p>
            <a:pPr lvl="1"/>
            <a:r>
              <a:rPr lang="en-US" dirty="0" err="1"/>
              <a:t>InQx</a:t>
            </a:r>
            <a:r>
              <a:rPr lang="en-US" dirty="0"/>
              <a:t>*</a:t>
            </a:r>
            <a:r>
              <a:rPr lang="en-US" dirty="0" err="1"/>
              <a:t>ImQy</a:t>
            </a:r>
            <a:r>
              <a:rPr lang="en-US" dirty="0"/>
              <a:t>=I(</a:t>
            </a:r>
            <a:r>
              <a:rPr lang="en-US" dirty="0" err="1"/>
              <a:t>n+m</a:t>
            </a:r>
            <a:r>
              <a:rPr lang="en-US" dirty="0"/>
              <a:t>)Q(</a:t>
            </a:r>
            <a:r>
              <a:rPr lang="en-US" dirty="0" err="1"/>
              <a:t>x+y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Sign extend the inner terms and the multiplicand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Note…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wikipedia</a:t>
            </a:r>
            <a:r>
              <a:rPr lang="en-US" dirty="0" smtClean="0"/>
              <a:t> article on binary multipliers is awful.</a:t>
            </a:r>
          </a:p>
          <a:p>
            <a:endParaRPr lang="en-US" dirty="0" smtClean="0"/>
          </a:p>
          <a:p>
            <a:r>
              <a:rPr lang="en-US" dirty="0" smtClean="0"/>
              <a:t>Prove and rewrite the “More advanced approach: signed integers” section instead of any two homework assignments this semester.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categories of integer </a:t>
            </a:r>
            <a:r>
              <a:rPr lang="en-US" dirty="0" smtClean="0"/>
              <a:t>(or IQ) </a:t>
            </a:r>
            <a:r>
              <a:rPr lang="en-US" dirty="0"/>
              <a:t>multiply instructions:</a:t>
            </a:r>
          </a:p>
          <a:p>
            <a:pPr lvl="1"/>
            <a:r>
              <a:rPr lang="en-US" dirty="0"/>
              <a:t>MUL		N*N-&gt;N, sign agnostic (only for Q=0)</a:t>
            </a:r>
          </a:p>
          <a:p>
            <a:pPr lvl="1"/>
            <a:r>
              <a:rPr lang="en-US" dirty="0"/>
              <a:t>SMUL		N*N-&gt;2N, signed</a:t>
            </a:r>
          </a:p>
          <a:p>
            <a:pPr lvl="1"/>
            <a:r>
              <a:rPr lang="en-US" dirty="0"/>
              <a:t>UMUL		N*N-&gt;2N, unsigned</a:t>
            </a:r>
          </a:p>
          <a:p>
            <a:endParaRPr lang="en-US" dirty="0" smtClean="0"/>
          </a:p>
          <a:p>
            <a:r>
              <a:rPr lang="en-US" dirty="0" smtClean="0"/>
              <a:t>Multiplication uses ever increasing amounts of memory….?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9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can not expand every time.</a:t>
            </a:r>
          </a:p>
          <a:p>
            <a:endParaRPr lang="en-US" dirty="0"/>
          </a:p>
          <a:p>
            <a:r>
              <a:rPr lang="en-US" dirty="0" smtClean="0"/>
              <a:t>Usually, output format is input format.</a:t>
            </a:r>
          </a:p>
          <a:p>
            <a:endParaRPr lang="en-US" dirty="0"/>
          </a:p>
          <a:p>
            <a:r>
              <a:rPr lang="en-US" dirty="0" smtClean="0"/>
              <a:t>LSBs dropped are lost precision.</a:t>
            </a:r>
          </a:p>
          <a:p>
            <a:endParaRPr lang="en-US" dirty="0"/>
          </a:p>
          <a:p>
            <a:r>
              <a:rPr lang="en-US" dirty="0" smtClean="0"/>
              <a:t>MSBs dropped are occasional catastrophes.</a:t>
            </a:r>
          </a:p>
          <a:p>
            <a:pPr lvl="1"/>
            <a:r>
              <a:rPr lang="en-US" dirty="0" smtClean="0"/>
              <a:t>Bonus Modulo!</a:t>
            </a:r>
          </a:p>
          <a:p>
            <a:pPr lvl="1"/>
            <a:r>
              <a:rPr lang="en-US" dirty="0" smtClean="0"/>
              <a:t>Overflow Exception</a:t>
            </a:r>
          </a:p>
        </p:txBody>
      </p:sp>
    </p:spTree>
    <p:extLst>
      <p:ext uri="{BB962C8B-B14F-4D97-AF65-F5344CB8AC3E}">
        <p14:creationId xmlns:p14="http://schemas.microsoft.com/office/powerpoint/2010/main" val="204068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 </a:t>
            </a:r>
            <a:r>
              <a:rPr lang="en-US" dirty="0" err="1" smtClean="0"/>
              <a:t>vs</a:t>
            </a:r>
            <a:r>
              <a:rPr lang="en-US" dirty="0" smtClean="0"/>
              <a:t> Max Magnitude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Humans handle this with scientific notation.</a:t>
            </a:r>
          </a:p>
          <a:p>
            <a:endParaRPr lang="en-US" dirty="0"/>
          </a:p>
          <a:p>
            <a:r>
              <a:rPr lang="en-US" dirty="0" smtClean="0"/>
              <a:t>1.234*10^2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Significand</a:t>
            </a:r>
            <a:r>
              <a:rPr lang="en-US" dirty="0" smtClean="0"/>
              <a:t> * </a:t>
            </a:r>
            <a:r>
              <a:rPr lang="en-US" dirty="0" err="1" smtClean="0"/>
              <a:t>R^Exponent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Significand</a:t>
            </a:r>
            <a:r>
              <a:rPr lang="en-US" dirty="0" smtClean="0"/>
              <a:t> in I?Q?, Exponent in I?</a:t>
            </a:r>
          </a:p>
        </p:txBody>
      </p:sp>
    </p:spTree>
    <p:extLst>
      <p:ext uri="{BB962C8B-B14F-4D97-AF65-F5344CB8AC3E}">
        <p14:creationId xmlns:p14="http://schemas.microsoft.com/office/powerpoint/2010/main" val="192560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Design Binary Scientific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store:</a:t>
            </a:r>
          </a:p>
          <a:p>
            <a:pPr lvl="1"/>
            <a:r>
              <a:rPr lang="en-US" dirty="0" smtClean="0"/>
              <a:t>Sign</a:t>
            </a:r>
          </a:p>
          <a:p>
            <a:pPr lvl="1"/>
            <a:r>
              <a:rPr lang="en-US" dirty="0" smtClean="0"/>
              <a:t>Exponent</a:t>
            </a:r>
          </a:p>
          <a:p>
            <a:pPr lvl="1"/>
            <a:r>
              <a:rPr lang="en-US" dirty="0" smtClean="0"/>
              <a:t>Mantissa</a:t>
            </a:r>
          </a:p>
          <a:p>
            <a:r>
              <a:rPr lang="en-US" dirty="0" smtClean="0"/>
              <a:t>Nice to be able to:</a:t>
            </a:r>
          </a:p>
          <a:p>
            <a:pPr lvl="1"/>
            <a:r>
              <a:rPr lang="en-US" dirty="0" smtClean="0"/>
              <a:t>Fit in memory conveniently</a:t>
            </a:r>
          </a:p>
          <a:p>
            <a:pPr lvl="1"/>
            <a:r>
              <a:rPr lang="en-US" dirty="0" smtClean="0"/>
              <a:t>Sort easily</a:t>
            </a:r>
          </a:p>
          <a:p>
            <a:pPr lvl="1"/>
            <a:r>
              <a:rPr lang="en-US" dirty="0" smtClean="0"/>
              <a:t>Accommodate bad things happening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4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Mantissa in 2’s complement I1Q22</a:t>
            </a:r>
          </a:p>
          <a:p>
            <a:r>
              <a:rPr lang="en-US" dirty="0" smtClean="0"/>
              <a:t>Store Exponent in 2’s complement I9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Does not sort well</a:t>
            </a:r>
          </a:p>
          <a:p>
            <a:r>
              <a:rPr lang="en-US" dirty="0" smtClean="0"/>
              <a:t>Bit #22 is (almost) always 1</a:t>
            </a:r>
          </a:p>
          <a:p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55688" y="2895600"/>
            <a:ext cx="6515100" cy="688975"/>
            <a:chOff x="636" y="1892"/>
            <a:chExt cx="4104" cy="434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imes New Roman" charset="0"/>
                </a:rPr>
                <a:t>Mantissa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3949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r>
              <a:rPr lang="en-US" dirty="0"/>
              <a:t>http://docs.oracle.com/cd/E19957-01/806-3568/ncg_goldberg.html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25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</a:t>
            </a:r>
            <a:r>
              <a:rPr lang="en-US" dirty="0"/>
              <a:t>0&lt;= </a:t>
            </a:r>
            <a:r>
              <a:rPr lang="en-US" dirty="0" err="1"/>
              <a:t>Significand</a:t>
            </a:r>
            <a:r>
              <a:rPr lang="en-US" dirty="0"/>
              <a:t> &lt; R</a:t>
            </a:r>
          </a:p>
          <a:p>
            <a:pPr lvl="1"/>
            <a:r>
              <a:rPr lang="en-US" dirty="0" smtClean="0"/>
              <a:t>12.34*10^5 </a:t>
            </a:r>
            <a:r>
              <a:rPr lang="en-US" dirty="0"/>
              <a:t>looks </a:t>
            </a:r>
            <a:r>
              <a:rPr lang="en-US" dirty="0" smtClean="0"/>
              <a:t>funny – it is in U2Q2(R10)</a:t>
            </a:r>
          </a:p>
          <a:p>
            <a:pPr lvl="1"/>
            <a:r>
              <a:rPr lang="en-US" dirty="0" smtClean="0"/>
              <a:t>Scientific Notation is U1Q?R10.</a:t>
            </a:r>
          </a:p>
          <a:p>
            <a:pPr lvl="1"/>
            <a:endParaRPr lang="en-US" dirty="0"/>
          </a:p>
          <a:p>
            <a:r>
              <a:rPr lang="en-US" dirty="0" smtClean="0"/>
              <a:t>What is Engineering Notation?</a:t>
            </a:r>
          </a:p>
          <a:p>
            <a:pPr lvl="1"/>
            <a:r>
              <a:rPr lang="en-US" dirty="0" smtClean="0"/>
              <a:t>123.456*10^6</a:t>
            </a:r>
          </a:p>
          <a:p>
            <a:pPr lvl="1"/>
            <a:endParaRPr lang="en-US" dirty="0"/>
          </a:p>
          <a:p>
            <a:r>
              <a:rPr lang="en-US" dirty="0" smtClean="0"/>
              <a:t>TLDR: Pick a </a:t>
            </a:r>
            <a:r>
              <a:rPr lang="en-US" dirty="0" err="1" smtClean="0"/>
              <a:t>significand</a:t>
            </a:r>
            <a:r>
              <a:rPr lang="en-US" dirty="0" smtClean="0"/>
              <a:t> format, stick with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0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use 2’s compliment.</a:t>
            </a:r>
          </a:p>
          <a:p>
            <a:pPr lvl="1"/>
            <a:r>
              <a:rPr lang="en-US" dirty="0" smtClean="0"/>
              <a:t>But that doesn’t sort well</a:t>
            </a:r>
          </a:p>
          <a:p>
            <a:pPr lvl="1"/>
            <a:endParaRPr lang="en-US" dirty="0"/>
          </a:p>
          <a:p>
            <a:r>
              <a:rPr lang="en-US" dirty="0" smtClean="0"/>
              <a:t>Use ‘biased’ notation instead.</a:t>
            </a:r>
          </a:p>
          <a:p>
            <a:pPr lvl="1"/>
            <a:r>
              <a:rPr lang="en-US" dirty="0" smtClean="0"/>
              <a:t>Signed value ‘biased’ to be unsigned.</a:t>
            </a:r>
          </a:p>
          <a:p>
            <a:pPr lvl="1"/>
            <a:r>
              <a:rPr lang="en-US" dirty="0" smtClean="0"/>
              <a:t>Most negative number becomes 0.</a:t>
            </a:r>
          </a:p>
          <a:p>
            <a:pPr lvl="1"/>
            <a:endParaRPr lang="en-US" dirty="0"/>
          </a:p>
          <a:p>
            <a:r>
              <a:rPr lang="en-US" dirty="0" smtClean="0"/>
              <a:t>Makes sorting floats easy!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38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in Floating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Easy!</a:t>
            </a:r>
          </a:p>
          <a:p>
            <a:endParaRPr lang="en-US" dirty="0"/>
          </a:p>
          <a:p>
            <a:r>
              <a:rPr lang="en-US" dirty="0" smtClean="0"/>
              <a:t>Multiply </a:t>
            </a:r>
            <a:r>
              <a:rPr lang="en-US" dirty="0" err="1" smtClean="0"/>
              <a:t>Significands</a:t>
            </a:r>
            <a:r>
              <a:rPr lang="en-US" dirty="0" smtClean="0"/>
              <a:t>, Add Exponents</a:t>
            </a:r>
          </a:p>
          <a:p>
            <a:endParaRPr lang="en-US" dirty="0"/>
          </a:p>
          <a:p>
            <a:r>
              <a:rPr lang="en-US" dirty="0" smtClean="0"/>
              <a:t>5*10^2 * 4*10^4 = (5*4)*10^(2+4)</a:t>
            </a:r>
          </a:p>
          <a:p>
            <a:pPr marL="0" indent="0">
              <a:buNone/>
            </a:pPr>
            <a:r>
              <a:rPr lang="en-US" dirty="0" smtClean="0"/>
              <a:t>	= 20*10^6 -&gt; 2.0*10^7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96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 in Floating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Almost Easy!</a:t>
            </a:r>
          </a:p>
          <a:p>
            <a:endParaRPr lang="en-US" dirty="0"/>
          </a:p>
          <a:p>
            <a:r>
              <a:rPr lang="en-US" dirty="0" smtClean="0"/>
              <a:t>Operands must have same exponent</a:t>
            </a:r>
          </a:p>
          <a:p>
            <a:pPr lvl="1"/>
            <a:r>
              <a:rPr lang="en-US" dirty="0" smtClean="0"/>
              <a:t>Normalize to </a:t>
            </a:r>
            <a:r>
              <a:rPr lang="en-US" b="1" dirty="0" smtClean="0"/>
              <a:t>most positive</a:t>
            </a:r>
            <a:r>
              <a:rPr lang="en-US" dirty="0" smtClean="0"/>
              <a:t> exponent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9.8*10^13 + 4*10^12 -&gt; (9.8+0.4)*10^13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= 10.2*10^13 -&gt; 1.02*10^14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41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IEEE-754 Single Precision Float</a:t>
            </a:r>
            <a:endParaRPr lang="en-US" dirty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Floating Point (Float) = (-1)</a:t>
            </a:r>
            <a:r>
              <a:rPr lang="en-US" baseline="30000" dirty="0"/>
              <a:t>s</a:t>
            </a:r>
            <a:r>
              <a:rPr lang="en-US" dirty="0"/>
              <a:t> * (1.significand) * 2</a:t>
            </a:r>
            <a:r>
              <a:rPr lang="en-US" baseline="30000" dirty="0"/>
              <a:t>(exponent-127)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Alternative Name: binary32</a:t>
            </a:r>
            <a:endParaRPr lang="en-US" dirty="0"/>
          </a:p>
          <a:p>
            <a:pPr eaLnBrk="1" hangingPunct="1"/>
            <a:endParaRPr lang="en-US" dirty="0" smtClean="0"/>
          </a:p>
          <a:p>
            <a:pPr marL="0" indent="0" eaLnBrk="1" hangingPunct="1">
              <a:buNone/>
            </a:pPr>
            <a:endParaRPr lang="en-US" dirty="0" smtClean="0"/>
          </a:p>
          <a:p>
            <a:pPr marL="0" indent="0" eaLnBrk="1" hangingPunct="1">
              <a:buNone/>
            </a:pPr>
            <a:r>
              <a:rPr lang="en-US" dirty="0"/>
              <a:t> </a:t>
            </a:r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grpSp>
        <p:nvGrpSpPr>
          <p:cNvPr id="5018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28700" y="2587625"/>
            <a:ext cx="6515100" cy="688975"/>
            <a:chOff x="636" y="1892"/>
            <a:chExt cx="4104" cy="434"/>
          </a:xfrm>
        </p:grpSpPr>
        <p:sp>
          <p:nvSpPr>
            <p:cNvPr id="50250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1" name="Line 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2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3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4" name="Line 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5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6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7" name="Line 1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8" name="Line 1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9" name="Line 1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0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1" name="Line 1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2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3" name="Line 1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4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5" name="Line 2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6" name="Line 2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7" name="Line 22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8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9" name="Line 2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0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1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2" name="Line 2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3" name="Line 2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4" name="Line 2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5" name="Line 3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6" name="Line 3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7" name="Line 3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8" name="Line 3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9" name="Line 3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0" name="Line 3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1" name="Line 3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2" name="Line 3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3" name="Line 3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4" name="Line 3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5" name="Line 40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6" name="Text Box 41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50287" name="Text Box 4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50288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50289" name="Text Box 4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50290" name="Text Box 45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50291" name="Text Box 46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50292" name="Text Box 4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50293" name="Text Box 48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50294" name="Text Box 49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295" name="Text Box 50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0296" name="Text Box 5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0297" name="Text Box 5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0298" name="Text Box 5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0299" name="Text Box 5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0300" name="Text Box 5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0301" name="Text Box 5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0302" name="Text Box 5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0303" name="Text Box 5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0304" name="Text Box 5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50305" name="Text Box 6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50306" name="Text Box 6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50307" name="Text Box 6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50308" name="Text Box 6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50309" name="Text Box 6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50310" name="Text Box 6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50311" name="Text Box 6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50312" name="Text Box 6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50313" name="Text Box 6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50314" name="Text Box 6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50315" name="Text Box 7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50316" name="Text Box 71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50317" name="Text Box 72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50318" name="Text Box 73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50319" name="Text Box 74"/>
            <p:cNvSpPr txBox="1"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50320" name="Text Box 75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914400" y="3429000"/>
            <a:ext cx="460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bit        8 bits                                              23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1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IEEE-754 Single Precision Float</a:t>
            </a:r>
            <a:endParaRPr lang="en-US" dirty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Floating Point (Float) = (-1)</a:t>
            </a:r>
            <a:r>
              <a:rPr lang="en-US" baseline="30000" dirty="0"/>
              <a:t>s</a:t>
            </a:r>
            <a:r>
              <a:rPr lang="en-US" dirty="0"/>
              <a:t> * (1.significand) * 2</a:t>
            </a:r>
            <a:r>
              <a:rPr lang="en-US" baseline="30000" dirty="0"/>
              <a:t>(exponent-127)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r>
              <a:rPr lang="en-US" dirty="0"/>
              <a:t>Record Sign bit</a:t>
            </a:r>
          </a:p>
          <a:p>
            <a:r>
              <a:rPr lang="en-US" dirty="0"/>
              <a:t>Convert </a:t>
            </a:r>
            <a:r>
              <a:rPr lang="en-US" dirty="0" err="1"/>
              <a:t>Significand</a:t>
            </a:r>
            <a:r>
              <a:rPr lang="en-US" dirty="0"/>
              <a:t> to U1Q23</a:t>
            </a:r>
          </a:p>
          <a:p>
            <a:pPr lvl="1"/>
            <a:r>
              <a:rPr lang="en-US" dirty="0"/>
              <a:t>Track changes to Exponent!</a:t>
            </a:r>
          </a:p>
          <a:p>
            <a:r>
              <a:rPr lang="en-US" b="1" dirty="0"/>
              <a:t>Drop the MSB of </a:t>
            </a:r>
            <a:r>
              <a:rPr lang="en-US" b="1" dirty="0" err="1"/>
              <a:t>Significand</a:t>
            </a:r>
            <a:r>
              <a:rPr lang="en-US" dirty="0"/>
              <a:t>, record the </a:t>
            </a:r>
            <a:r>
              <a:rPr lang="en-US" dirty="0" smtClean="0"/>
              <a:t>rest</a:t>
            </a:r>
          </a:p>
          <a:p>
            <a:pPr lvl="1"/>
            <a:r>
              <a:rPr lang="en-US" dirty="0" err="1" smtClean="0"/>
              <a:t>Significand</a:t>
            </a:r>
            <a:r>
              <a:rPr lang="en-US" dirty="0" smtClean="0"/>
              <a:t> = leading one + Fraction</a:t>
            </a:r>
            <a:endParaRPr lang="en-US" dirty="0"/>
          </a:p>
          <a:p>
            <a:r>
              <a:rPr lang="en-US" dirty="0" smtClean="0"/>
              <a:t>Bias Exponent by +127, record</a:t>
            </a: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grpSp>
        <p:nvGrpSpPr>
          <p:cNvPr id="5018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28700" y="2587625"/>
            <a:ext cx="6515100" cy="688975"/>
            <a:chOff x="636" y="1892"/>
            <a:chExt cx="4104" cy="434"/>
          </a:xfrm>
        </p:grpSpPr>
        <p:sp>
          <p:nvSpPr>
            <p:cNvPr id="50250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1" name="Line 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2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3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4" name="Line 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5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6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7" name="Line 1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8" name="Line 1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9" name="Line 1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0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1" name="Line 1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2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3" name="Line 1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4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5" name="Line 2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6" name="Line 2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7" name="Line 22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8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9" name="Line 2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0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1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2" name="Line 2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3" name="Line 2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4" name="Line 2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5" name="Line 3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6" name="Line 3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7" name="Line 3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8" name="Line 3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9" name="Line 3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0" name="Line 3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1" name="Line 3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2" name="Line 3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3" name="Line 3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4" name="Line 3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5" name="Line 40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6" name="Text Box 41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50287" name="Text Box 4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50288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50289" name="Text Box 4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50290" name="Text Box 45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50291" name="Text Box 46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50292" name="Text Box 4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50293" name="Text Box 48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50294" name="Text Box 49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295" name="Text Box 50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0296" name="Text Box 5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0297" name="Text Box 5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0298" name="Text Box 5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0299" name="Text Box 5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0300" name="Text Box 5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0301" name="Text Box 5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0302" name="Text Box 5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0303" name="Text Box 5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0304" name="Text Box 5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50305" name="Text Box 6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50306" name="Text Box 6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50307" name="Text Box 6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50308" name="Text Box 6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50309" name="Text Box 6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50310" name="Text Box 6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50311" name="Text Box 6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50312" name="Text Box 6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50313" name="Text Box 6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50314" name="Text Box 6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50315" name="Text Box 7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50316" name="Text Box 71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50317" name="Text Box 72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50318" name="Text Box 73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50319" name="Text Box 74"/>
            <p:cNvSpPr txBox="1"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50320" name="Text Box 75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446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IEEE-754 Single Precision Board Work</a:t>
            </a:r>
            <a:endParaRPr lang="en-US" dirty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Floating Point (Float) = (-1)</a:t>
            </a:r>
            <a:r>
              <a:rPr lang="en-US" baseline="30000" dirty="0"/>
              <a:t>s</a:t>
            </a:r>
            <a:r>
              <a:rPr lang="en-US" dirty="0"/>
              <a:t> * (1.significand) * 2</a:t>
            </a:r>
            <a:r>
              <a:rPr lang="en-US" baseline="30000" dirty="0"/>
              <a:t>(exponent-127)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Convert to </a:t>
            </a:r>
            <a:r>
              <a:rPr lang="en-US" dirty="0" err="1" smtClean="0"/>
              <a:t>fp</a:t>
            </a:r>
            <a:r>
              <a:rPr lang="en-US" dirty="0" smtClean="0"/>
              <a:t> hex:  </a:t>
            </a:r>
          </a:p>
          <a:p>
            <a:pPr marL="457200" lvl="1" indent="0">
              <a:buNone/>
            </a:pPr>
            <a:r>
              <a:rPr lang="en-US" dirty="0" smtClean="0"/>
              <a:t>	0.75		-10		.3</a:t>
            </a:r>
          </a:p>
          <a:p>
            <a:pPr eaLnBrk="1" hangingPunct="1"/>
            <a:endParaRPr lang="en-US" dirty="0"/>
          </a:p>
          <a:p>
            <a:r>
              <a:rPr lang="en-US" dirty="0" smtClean="0"/>
              <a:t>Convert from </a:t>
            </a:r>
            <a:r>
              <a:rPr lang="en-US" dirty="0" err="1" smtClean="0"/>
              <a:t>fp</a:t>
            </a:r>
            <a:r>
              <a:rPr lang="en-US" dirty="0"/>
              <a:t>:  0x40410100  </a:t>
            </a:r>
            <a:r>
              <a:rPr lang="en-US" dirty="0" smtClean="0"/>
              <a:t>0xC0FFEE00</a:t>
            </a:r>
          </a:p>
          <a:p>
            <a:endParaRPr lang="en-US" dirty="0"/>
          </a:p>
          <a:p>
            <a:r>
              <a:rPr lang="en-US" dirty="0"/>
              <a:t> Find &amp; prove flaws in my original float design</a:t>
            </a:r>
          </a:p>
          <a:p>
            <a:pPr lvl="1"/>
            <a:r>
              <a:rPr lang="en-US" dirty="0" smtClean="0"/>
              <a:t>Sorting, Packing efficiency, others?</a:t>
            </a: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grpSp>
        <p:nvGrpSpPr>
          <p:cNvPr id="5018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28700" y="2362200"/>
            <a:ext cx="6515100" cy="688975"/>
            <a:chOff x="636" y="1892"/>
            <a:chExt cx="4104" cy="434"/>
          </a:xfrm>
        </p:grpSpPr>
        <p:sp>
          <p:nvSpPr>
            <p:cNvPr id="50250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1" name="Line 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2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3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4" name="Line 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5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6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7" name="Line 1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8" name="Line 1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9" name="Line 1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0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1" name="Line 1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2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3" name="Line 1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4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5" name="Line 2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6" name="Line 2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7" name="Line 22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8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9" name="Line 2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0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1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2" name="Line 2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3" name="Line 2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4" name="Line 2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5" name="Line 3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6" name="Line 3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7" name="Line 3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8" name="Line 3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9" name="Line 3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0" name="Line 3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1" name="Line 3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2" name="Line 3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3" name="Line 3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4" name="Line 3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5" name="Line 40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6" name="Text Box 41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50287" name="Text Box 4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50288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50289" name="Text Box 4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50290" name="Text Box 45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50291" name="Text Box 46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50292" name="Text Box 4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50293" name="Text Box 48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50294" name="Text Box 49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295" name="Text Box 50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0296" name="Text Box 5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0297" name="Text Box 5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0298" name="Text Box 5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0299" name="Text Box 5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0300" name="Text Box 5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0301" name="Text Box 5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0302" name="Text Box 5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0303" name="Text Box 5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0304" name="Text Box 5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50305" name="Text Box 6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50306" name="Text Box 6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50307" name="Text Box 6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50308" name="Text Box 6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50309" name="Text Box 6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50310" name="Text Box 6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50311" name="Text Box 6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50312" name="Text Box 6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50313" name="Text Box 6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50314" name="Text Box 6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50315" name="Text Box 7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50316" name="Text Box 71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50317" name="Text Box 72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50318" name="Text Box 73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50319" name="Text Box 74"/>
            <p:cNvSpPr txBox="1"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50320" name="Text Box 75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827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Exponent b00000000</a:t>
            </a:r>
          </a:p>
          <a:p>
            <a:pPr lvl="1"/>
            <a:r>
              <a:rPr lang="en-US" dirty="0" smtClean="0"/>
              <a:t>Fraction = 0:  Zero</a:t>
            </a:r>
          </a:p>
          <a:p>
            <a:pPr lvl="1"/>
            <a:r>
              <a:rPr lang="en-US" dirty="0" smtClean="0"/>
              <a:t>Fraction!=0: Subnormal</a:t>
            </a:r>
          </a:p>
          <a:p>
            <a:endParaRPr lang="en-US" dirty="0" smtClean="0"/>
          </a:p>
          <a:p>
            <a:r>
              <a:rPr lang="en-US" dirty="0" smtClean="0"/>
              <a:t>Exponent b11111111</a:t>
            </a:r>
          </a:p>
          <a:p>
            <a:pPr lvl="1"/>
            <a:r>
              <a:rPr lang="en-US" dirty="0" smtClean="0"/>
              <a:t>Fraction = 0:  Infinity</a:t>
            </a:r>
          </a:p>
          <a:p>
            <a:pPr lvl="1"/>
            <a:r>
              <a:rPr lang="en-US" dirty="0" smtClean="0"/>
              <a:t>Fraction!= 0:  Not a Number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things go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Overflow – it too big</a:t>
            </a:r>
          </a:p>
          <a:p>
            <a:endParaRPr lang="en-US" dirty="0" smtClean="0"/>
          </a:p>
          <a:p>
            <a:r>
              <a:rPr lang="en-US" dirty="0" smtClean="0"/>
              <a:t>Underflow – it too small</a:t>
            </a:r>
          </a:p>
          <a:p>
            <a:endParaRPr lang="en-US" dirty="0" smtClean="0"/>
          </a:p>
          <a:p>
            <a:r>
              <a:rPr lang="en-US" dirty="0" smtClean="0"/>
              <a:t>Non-Associative – Can’t reorder operations</a:t>
            </a:r>
          </a:p>
          <a:p>
            <a:pPr lvl="1"/>
            <a:r>
              <a:rPr lang="en-US" dirty="0" smtClean="0"/>
              <a:t>Still commutative</a:t>
            </a:r>
          </a:p>
          <a:p>
            <a:pPr lvl="1"/>
            <a:r>
              <a:rPr lang="en-US" dirty="0" smtClean="0"/>
              <a:t>Order determines end precision!</a:t>
            </a:r>
          </a:p>
          <a:p>
            <a:endParaRPr lang="en-US" dirty="0" smtClean="0"/>
          </a:p>
          <a:p>
            <a:r>
              <a:rPr lang="en-US" dirty="0" smtClean="0"/>
              <a:t>Humans like R10, but it is not representable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things go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Catastrophic Cancellation</a:t>
            </a:r>
          </a:p>
          <a:p>
            <a:pPr lvl="1"/>
            <a:r>
              <a:rPr lang="en-US" dirty="0" smtClean="0"/>
              <a:t>Loss of precision from subtracting close numbers</a:t>
            </a:r>
          </a:p>
          <a:p>
            <a:pPr lvl="2"/>
            <a:r>
              <a:rPr lang="en-US" dirty="0" smtClean="0"/>
              <a:t>A-B = C when |A| &gt;&gt;&gt; |C|, C will be imprecise</a:t>
            </a:r>
          </a:p>
          <a:p>
            <a:pPr lvl="2"/>
            <a:endParaRPr lang="en-US" dirty="0"/>
          </a:p>
          <a:p>
            <a:r>
              <a:rPr lang="en-US" dirty="0" smtClean="0"/>
              <a:t>Comparison Failures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f = 3.0/7.0;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= f == 3.0/7.0;</a:t>
            </a: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  <a:hlinkClick r:id="rId2"/>
              </a:rPr>
              <a:t>http</a:t>
            </a:r>
            <a:r>
              <a:rPr lang="en-US" sz="2000" dirty="0">
                <a:latin typeface="+mj-lt"/>
                <a:cs typeface="Courier New" panose="02070309020205020404" pitchFamily="49" charset="0"/>
                <a:hlinkClick r:id="rId2"/>
              </a:rPr>
              <a:t>://</a:t>
            </a:r>
            <a:r>
              <a:rPr lang="en-US" sz="2000" dirty="0" smtClean="0">
                <a:latin typeface="+mj-lt"/>
                <a:cs typeface="Courier New" panose="02070309020205020404" pitchFamily="49" charset="0"/>
                <a:hlinkClick r:id="rId2"/>
              </a:rPr>
              <a:t>docs.oracle.com/cd/E19957-01/806-3568/ncg_goldberg.html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28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Final Exam</a:t>
            </a:r>
          </a:p>
          <a:p>
            <a:endParaRPr lang="en-US" dirty="0"/>
          </a:p>
          <a:p>
            <a:r>
              <a:rPr lang="en-US" dirty="0" smtClean="0"/>
              <a:t>Better IQ representation example</a:t>
            </a:r>
          </a:p>
          <a:p>
            <a:endParaRPr lang="en-US" dirty="0" smtClean="0"/>
          </a:p>
          <a:p>
            <a:r>
              <a:rPr lang="en-US" dirty="0" smtClean="0"/>
              <a:t>Review Multiplication in Fixed Point</a:t>
            </a:r>
          </a:p>
          <a:p>
            <a:endParaRPr lang="en-US" dirty="0"/>
          </a:p>
          <a:p>
            <a:r>
              <a:rPr lang="en-US" dirty="0" smtClean="0"/>
              <a:t>Signed/Unsigned and Multiplication</a:t>
            </a:r>
          </a:p>
          <a:p>
            <a:endParaRPr lang="en-US" dirty="0"/>
          </a:p>
          <a:p>
            <a:r>
              <a:rPr lang="en-US" dirty="0" smtClean="0"/>
              <a:t>Invent Floating Point Numbers</a:t>
            </a:r>
          </a:p>
        </p:txBody>
      </p:sp>
    </p:spTree>
    <p:extLst>
      <p:ext uri="{BB962C8B-B14F-4D97-AF65-F5344CB8AC3E}">
        <p14:creationId xmlns:p14="http://schemas.microsoft.com/office/powerpoint/2010/main" val="129699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my code!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mean(float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total = 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=0;i&lt;length(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total +=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total/length(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0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remember nothing else…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Precision: ~7 decimal digits </a:t>
            </a:r>
            <a:endParaRPr lang="en-US" dirty="0" smtClean="0"/>
          </a:p>
          <a:p>
            <a:r>
              <a:rPr lang="en-US" dirty="0" smtClean="0"/>
              <a:t>Relative Error is constant, absolute error varies</a:t>
            </a:r>
          </a:p>
          <a:p>
            <a:r>
              <a:rPr lang="en-US" dirty="0" smtClean="0"/>
              <a:t>Exponent Range: 10^38 10^-38</a:t>
            </a:r>
          </a:p>
          <a:p>
            <a:r>
              <a:rPr lang="en-US" dirty="0" smtClean="0"/>
              <a:t>Represent all integers up to 2^24</a:t>
            </a:r>
          </a:p>
          <a:p>
            <a:r>
              <a:rPr lang="en-US" dirty="0"/>
              <a:t>Sortable with integer operations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1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are debugging: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Zero is </a:t>
            </a:r>
            <a:r>
              <a:rPr lang="en-US" dirty="0" smtClean="0"/>
              <a:t>0x00000000</a:t>
            </a:r>
          </a:p>
          <a:p>
            <a:endParaRPr lang="en-US" dirty="0"/>
          </a:p>
          <a:p>
            <a:r>
              <a:rPr lang="en-US" dirty="0"/>
              <a:t>Infinity is h7F800000, -Infinity is </a:t>
            </a:r>
            <a:r>
              <a:rPr lang="en-US" dirty="0" smtClean="0"/>
              <a:t>hFF800000</a:t>
            </a:r>
          </a:p>
          <a:p>
            <a:endParaRPr lang="en-US" dirty="0"/>
          </a:p>
          <a:p>
            <a:r>
              <a:rPr lang="en-US" dirty="0" err="1"/>
              <a:t>NaN</a:t>
            </a:r>
            <a:r>
              <a:rPr lang="en-US" dirty="0"/>
              <a:t>:  h7FC00000 is most </a:t>
            </a:r>
            <a:r>
              <a:rPr lang="en-US" dirty="0" smtClean="0"/>
              <a:t>common </a:t>
            </a:r>
            <a:r>
              <a:rPr lang="en-US" dirty="0"/>
              <a:t>I’ve seen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Other </a:t>
            </a:r>
            <a:r>
              <a:rPr lang="en-US" dirty="0" err="1" smtClean="0"/>
              <a:t>NaNs</a:t>
            </a:r>
            <a:r>
              <a:rPr lang="en-US" dirty="0" smtClean="0"/>
              <a:t> exist, </a:t>
            </a:r>
            <a:r>
              <a:rPr lang="en-US" dirty="0" err="1" smtClean="0"/>
              <a:t>ish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2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IEEE-754 Double Precision Float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Binary64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11 exponent bits, 52 explicit </a:t>
            </a:r>
            <a:r>
              <a:rPr lang="en-US" dirty="0" err="1" smtClean="0"/>
              <a:t>significand</a:t>
            </a:r>
            <a:r>
              <a:rPr lang="en-US" dirty="0" smtClean="0"/>
              <a:t> bits</a:t>
            </a:r>
          </a:p>
          <a:p>
            <a:r>
              <a:rPr lang="en-US" dirty="0" smtClean="0"/>
              <a:t>~16 decimal digits, 10^308 10^-308</a:t>
            </a:r>
          </a:p>
          <a:p>
            <a:r>
              <a:rPr lang="en-US" dirty="0" smtClean="0"/>
              <a:t>All Integers to 2^53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90613" y="2209800"/>
            <a:ext cx="6515100" cy="696913"/>
            <a:chOff x="687" y="2826"/>
            <a:chExt cx="4104" cy="439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26" y="2990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72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85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1102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1478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1854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2230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60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298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3359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3735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411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4488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97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122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160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86"/>
              </p:custDataLst>
            </p:nvPr>
          </p:nvSpPr>
          <p:spPr bwMode="auto">
            <a:xfrm>
              <a:off x="1980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235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2732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>
              <a:off x="3108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484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>
              <a:off x="386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423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461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94"/>
              </p:custDataLst>
            </p:nvPr>
          </p:nvSpPr>
          <p:spPr bwMode="auto">
            <a:xfrm>
              <a:off x="4739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95"/>
              </p:custDataLst>
            </p:nvPr>
          </p:nvSpPr>
          <p:spPr bwMode="auto">
            <a:xfrm>
              <a:off x="135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96"/>
              </p:custDataLst>
            </p:nvPr>
          </p:nvSpPr>
          <p:spPr bwMode="auto">
            <a:xfrm>
              <a:off x="1729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>
              <a:off x="2105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98"/>
              </p:custDataLst>
            </p:nvPr>
          </p:nvSpPr>
          <p:spPr bwMode="auto">
            <a:xfrm>
              <a:off x="248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>
              <a:off x="285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100"/>
              </p:custDataLst>
            </p:nvPr>
          </p:nvSpPr>
          <p:spPr bwMode="auto">
            <a:xfrm>
              <a:off x="3234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101"/>
              </p:custDataLst>
            </p:nvPr>
          </p:nvSpPr>
          <p:spPr bwMode="auto">
            <a:xfrm>
              <a:off x="3610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102"/>
              </p:custDataLst>
            </p:nvPr>
          </p:nvSpPr>
          <p:spPr bwMode="auto">
            <a:xfrm>
              <a:off x="398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103"/>
              </p:custDataLst>
            </p:nvPr>
          </p:nvSpPr>
          <p:spPr bwMode="auto">
            <a:xfrm>
              <a:off x="4362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39"/>
            <p:cNvSpPr>
              <a:spLocks noChangeShapeType="1"/>
            </p:cNvSpPr>
            <p:nvPr>
              <p:custDataLst>
                <p:tags r:id="rId104"/>
              </p:custDataLst>
            </p:nvPr>
          </p:nvSpPr>
          <p:spPr bwMode="auto">
            <a:xfrm>
              <a:off x="854" y="2984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105"/>
              </p:custDataLst>
            </p:nvPr>
          </p:nvSpPr>
          <p:spPr bwMode="auto">
            <a:xfrm>
              <a:off x="2224" y="299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68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81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939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106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1190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1315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1441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1566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1692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181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194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2069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219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2320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2445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121"/>
              </p:custDataLst>
            </p:nvPr>
          </p:nvSpPr>
          <p:spPr bwMode="auto">
            <a:xfrm>
              <a:off x="2571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122"/>
              </p:custDataLst>
            </p:nvPr>
          </p:nvSpPr>
          <p:spPr bwMode="auto">
            <a:xfrm>
              <a:off x="2696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123"/>
              </p:custDataLst>
            </p:nvPr>
          </p:nvSpPr>
          <p:spPr bwMode="auto">
            <a:xfrm>
              <a:off x="2822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124"/>
              </p:custDataLst>
            </p:nvPr>
          </p:nvSpPr>
          <p:spPr bwMode="auto">
            <a:xfrm>
              <a:off x="294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125"/>
              </p:custDataLst>
            </p:nvPr>
          </p:nvSpPr>
          <p:spPr bwMode="auto">
            <a:xfrm>
              <a:off x="307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126"/>
              </p:custDataLst>
            </p:nvPr>
          </p:nvSpPr>
          <p:spPr bwMode="auto">
            <a:xfrm>
              <a:off x="3198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127"/>
              </p:custDataLst>
            </p:nvPr>
          </p:nvSpPr>
          <p:spPr bwMode="auto">
            <a:xfrm>
              <a:off x="332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3450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129"/>
              </p:custDataLst>
            </p:nvPr>
          </p:nvSpPr>
          <p:spPr bwMode="auto">
            <a:xfrm>
              <a:off x="3575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130"/>
              </p:custDataLst>
            </p:nvPr>
          </p:nvSpPr>
          <p:spPr bwMode="auto">
            <a:xfrm>
              <a:off x="3701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131"/>
              </p:custDataLst>
            </p:nvPr>
          </p:nvSpPr>
          <p:spPr bwMode="auto">
            <a:xfrm>
              <a:off x="3826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132"/>
              </p:custDataLst>
            </p:nvPr>
          </p:nvSpPr>
          <p:spPr bwMode="auto">
            <a:xfrm>
              <a:off x="3952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133"/>
              </p:custDataLst>
            </p:nvPr>
          </p:nvSpPr>
          <p:spPr bwMode="auto">
            <a:xfrm>
              <a:off x="407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134"/>
              </p:custDataLst>
            </p:nvPr>
          </p:nvSpPr>
          <p:spPr bwMode="auto">
            <a:xfrm>
              <a:off x="420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135"/>
              </p:custDataLst>
            </p:nvPr>
          </p:nvSpPr>
          <p:spPr bwMode="auto">
            <a:xfrm>
              <a:off x="4328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136"/>
              </p:custDataLst>
            </p:nvPr>
          </p:nvSpPr>
          <p:spPr bwMode="auto">
            <a:xfrm>
              <a:off x="445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137"/>
              </p:custDataLst>
            </p:nvPr>
          </p:nvSpPr>
          <p:spPr bwMode="auto">
            <a:xfrm>
              <a:off x="4579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138"/>
              </p:custDataLst>
            </p:nvPr>
          </p:nvSpPr>
          <p:spPr bwMode="auto">
            <a:xfrm>
              <a:off x="2228" y="3029"/>
              <a:ext cx="2521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74" name="Text Box 74"/>
            <p:cNvSpPr txBox="1">
              <a:spLocks noChangeArrowheads="1"/>
            </p:cNvSpPr>
            <p:nvPr>
              <p:custDataLst>
                <p:tags r:id="rId139"/>
              </p:custDataLst>
            </p:nvPr>
          </p:nvSpPr>
          <p:spPr bwMode="auto">
            <a:xfrm>
              <a:off x="704" y="3029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140"/>
              </p:custDataLst>
            </p:nvPr>
          </p:nvSpPr>
          <p:spPr bwMode="auto">
            <a:xfrm>
              <a:off x="851" y="3029"/>
              <a:ext cx="137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  <p:grpSp>
        <p:nvGrpSpPr>
          <p:cNvPr id="76" name="Group 76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090613" y="2906713"/>
            <a:ext cx="6515100" cy="688975"/>
            <a:chOff x="712" y="3403"/>
            <a:chExt cx="4104" cy="434"/>
          </a:xfrm>
        </p:grpSpPr>
        <p:sp>
          <p:nvSpPr>
            <p:cNvPr id="77" name="Rectangle 7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751" y="3567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78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75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9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87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Line 8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127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81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503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82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879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83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255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84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63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8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00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86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384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87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760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88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13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9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513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9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00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91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25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9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62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93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005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94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38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95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757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96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133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97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509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98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88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99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26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100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3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101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764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102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37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103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754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Line 104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130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10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50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10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88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10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259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10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635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Line 109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01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11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4387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Text Box 11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71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112" name="Text Box 11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83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113" name="Text Box 11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964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114" name="Text Box 11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8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115" name="Text Box 11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215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116" name="Text Box 11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340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117" name="Text Box 11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466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118" name="Text Box 11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91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119" name="Text Box 11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717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120" name="Text Box 12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84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121" name="Text Box 12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96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122" name="Text Box 12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94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123" name="Text Box 12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21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124" name="Text Box 12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345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125" name="Text Box 12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470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126" name="Text Box 12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96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127" name="Text Box 12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721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128" name="Text Box 12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847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129" name="Text Box 12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97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130" name="Text Box 13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9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131" name="Text Box 13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223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132" name="Text Box 13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34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133" name="Text Box 13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475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134" name="Text Box 13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600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135" name="Text Box 13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726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136" name="Text Box 13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851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137" name="Text Box 13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77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138" name="Text Box 13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10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139" name="Text Box 13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22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140" name="Text Box 14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353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141" name="Text Box 14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7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142" name="Text Box 14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604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143" name="Text Box 14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42" y="3606"/>
              <a:ext cx="40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 (continued)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695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Hacks or Total 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integer operations on floats</a:t>
            </a:r>
          </a:p>
          <a:p>
            <a:endParaRPr lang="en-US" dirty="0"/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union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intfloat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f; } x;</a:t>
            </a:r>
          </a:p>
          <a:p>
            <a:pPr lvl="1"/>
            <a:r>
              <a:rPr lang="en-US" dirty="0" smtClean="0"/>
              <a:t>Access like an integer with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 smtClean="0"/>
              <a:t>Access like a float with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endParaRPr lang="en-US" dirty="0"/>
          </a:p>
          <a:p>
            <a:r>
              <a:rPr lang="en-US" dirty="0" smtClean="0"/>
              <a:t>What does this do: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0x80000000;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28700" y="5940425"/>
            <a:ext cx="6515100" cy="688975"/>
            <a:chOff x="636" y="1892"/>
            <a:chExt cx="4104" cy="434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39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74" name="Text Box 74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01207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‘clever hacks’ are terrible on x86 arch</a:t>
            </a:r>
          </a:p>
          <a:p>
            <a:pPr lvl="1"/>
            <a:r>
              <a:rPr lang="en-US" dirty="0" smtClean="0"/>
              <a:t>“Separate” floating point unit</a:t>
            </a:r>
          </a:p>
          <a:p>
            <a:pPr lvl="1"/>
            <a:r>
              <a:rPr lang="en-US" dirty="0" smtClean="0"/>
              <a:t>Forces conversion</a:t>
            </a:r>
          </a:p>
          <a:p>
            <a:pPr lvl="1"/>
            <a:r>
              <a:rPr lang="en-US" dirty="0" smtClean="0"/>
              <a:t>Doesn’t take advantage of hardware</a:t>
            </a:r>
          </a:p>
          <a:p>
            <a:pPr lvl="1"/>
            <a:endParaRPr lang="en-US" dirty="0"/>
          </a:p>
          <a:p>
            <a:r>
              <a:rPr lang="en-US" dirty="0" smtClean="0"/>
              <a:t>These ‘clever hacks’ are terrible in general</a:t>
            </a:r>
          </a:p>
          <a:p>
            <a:pPr lvl="1"/>
            <a:r>
              <a:rPr lang="en-US" dirty="0" smtClean="0"/>
              <a:t>Corner cases</a:t>
            </a:r>
          </a:p>
          <a:p>
            <a:pPr lvl="1"/>
            <a:r>
              <a:rPr lang="en-US" smtClean="0"/>
              <a:t>Legibility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983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Hacks or Total 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Float multiply by -</a:t>
            </a:r>
            <a:r>
              <a:rPr lang="en-US" dirty="0" smtClean="0"/>
              <a:t>1</a:t>
            </a:r>
          </a:p>
          <a:p>
            <a:endParaRPr lang="en-US" dirty="0"/>
          </a:p>
          <a:p>
            <a:r>
              <a:rPr lang="en-US" dirty="0" smtClean="0"/>
              <a:t>Float divide by 8 using integer subtraction</a:t>
            </a:r>
          </a:p>
          <a:p>
            <a:endParaRPr lang="en-US" dirty="0"/>
          </a:p>
          <a:p>
            <a:r>
              <a:rPr lang="en-US" dirty="0" smtClean="0"/>
              <a:t>Rounded log base 2 of a float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671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own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your own math problems that highlight the basic problems with floating point math.</a:t>
            </a:r>
          </a:p>
          <a:p>
            <a:endParaRPr lang="en-US" dirty="0" smtClean="0"/>
          </a:p>
          <a:p>
            <a:r>
              <a:rPr lang="en-US" dirty="0" smtClean="0"/>
              <a:t>You can use decimal or binary</a:t>
            </a:r>
          </a:p>
          <a:p>
            <a:pPr lvl="1"/>
            <a:r>
              <a:rPr lang="en-US" dirty="0" smtClean="0"/>
              <a:t> Pick a format.  2 exponent digits, 7 </a:t>
            </a:r>
            <a:r>
              <a:rPr lang="en-US" dirty="0" err="1" smtClean="0"/>
              <a:t>significand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are writing your own Final Exams</a:t>
            </a:r>
          </a:p>
          <a:p>
            <a:endParaRPr lang="en-US" dirty="0"/>
          </a:p>
          <a:p>
            <a:r>
              <a:rPr lang="en-US" dirty="0" smtClean="0"/>
              <a:t>Details are posted on the Wiki</a:t>
            </a:r>
          </a:p>
          <a:p>
            <a:endParaRPr lang="en-US" dirty="0"/>
          </a:p>
          <a:p>
            <a:r>
              <a:rPr lang="en-US" dirty="0" smtClean="0"/>
              <a:t>Today’s board work should help you get in the mood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Main Point: Collaborative material review</a:t>
            </a:r>
          </a:p>
          <a:p>
            <a:endParaRPr lang="en-US" dirty="0"/>
          </a:p>
          <a:p>
            <a:r>
              <a:rPr lang="en-US" dirty="0" smtClean="0"/>
              <a:t>Anti Main Point: Angst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79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IQ example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0719" y="1600200"/>
            <a:ext cx="46625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ended last class with 3.0 *-0.5 in binary.</a:t>
            </a:r>
          </a:p>
          <a:p>
            <a:endParaRPr lang="en-US" dirty="0" smtClean="0"/>
          </a:p>
          <a:p>
            <a:r>
              <a:rPr lang="en-US" dirty="0" smtClean="0"/>
              <a:t>3		-&gt;  	00110000 I4Q4</a:t>
            </a:r>
          </a:p>
          <a:p>
            <a:r>
              <a:rPr lang="en-US" dirty="0" smtClean="0"/>
              <a:t>-0.5	-&gt;  	11111000 I4Q4</a:t>
            </a:r>
          </a:p>
          <a:p>
            <a:endParaRPr lang="en-US" dirty="0"/>
          </a:p>
          <a:p>
            <a:r>
              <a:rPr lang="en-US" dirty="0" smtClean="0"/>
              <a:t>-1.5 	-&gt;	11101000 I4Q4…?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2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47800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11111000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11111000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00000000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0010111010000000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??? In I?Q?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5562600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971800" y="1828800"/>
            <a:ext cx="21276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2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10008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1111.1000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0011.0000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.00000000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0.0000000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00.000000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000.00000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1111.1000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11111.000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000000.00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0000000.0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00101110.10000000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46.5 In I8Q8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04246" y="5557319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812728" y="1837853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99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10008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1111.1000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0011.0000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.00000000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0.0000000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00.000000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000.00000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1111.1000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11111.000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000000.00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0000000.0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1110.10000000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46.5 In I8Q8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04246" y="5557319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812728" y="1837853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733800" y="4737100"/>
            <a:ext cx="1981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15000" y="4583668"/>
            <a:ext cx="95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Correct</a:t>
            </a:r>
            <a:r>
              <a:rPr lang="en-US" dirty="0" smtClean="0"/>
              <a:t>!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371600" y="3810000"/>
            <a:ext cx="685800" cy="1885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8279" y="3454400"/>
            <a:ext cx="713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WAT?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247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3105</TotalTime>
  <Words>1614</Words>
  <Application>Microsoft Office PowerPoint</Application>
  <PresentationFormat>On-screen Show (4:3)</PresentationFormat>
  <Paragraphs>592</Paragraphs>
  <Slides>37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b0100 Floating Point</vt:lpstr>
      <vt:lpstr>Acknowledgements</vt:lpstr>
      <vt:lpstr>Today</vt:lpstr>
      <vt:lpstr>Final Exam</vt:lpstr>
      <vt:lpstr>Better IQ example</vt:lpstr>
      <vt:lpstr>IQ Multiplication</vt:lpstr>
      <vt:lpstr>Its just like Algebra, right?</vt:lpstr>
      <vt:lpstr>Its just like Algebra, right?</vt:lpstr>
      <vt:lpstr>Its just like Algebra, right?</vt:lpstr>
      <vt:lpstr>Its just like Algebra, right?</vt:lpstr>
      <vt:lpstr>Negative Second Operand?</vt:lpstr>
      <vt:lpstr>Negative Second Operand?</vt:lpstr>
      <vt:lpstr>Observations</vt:lpstr>
      <vt:lpstr>Side Note…</vt:lpstr>
      <vt:lpstr>Implications</vt:lpstr>
      <vt:lpstr>Finite Memory</vt:lpstr>
      <vt:lpstr>Precision vs Max Magnitude</vt:lpstr>
      <vt:lpstr>Lets Design Binary Scientific Notation</vt:lpstr>
      <vt:lpstr>Attempt 1</vt:lpstr>
      <vt:lpstr>Renormalization</vt:lpstr>
      <vt:lpstr>Exponent Format</vt:lpstr>
      <vt:lpstr>Multiplication in Floating Point</vt:lpstr>
      <vt:lpstr>Addition in Floating Point</vt:lpstr>
      <vt:lpstr>IEEE-754 Single Precision Float</vt:lpstr>
      <vt:lpstr>IEEE-754 Single Precision Float</vt:lpstr>
      <vt:lpstr>IEEE-754 Single Precision Board Work</vt:lpstr>
      <vt:lpstr>Special Cases</vt:lpstr>
      <vt:lpstr>When things go wrong</vt:lpstr>
      <vt:lpstr>When things go wrong</vt:lpstr>
      <vt:lpstr>Break my code!</vt:lpstr>
      <vt:lpstr>If you remember nothing else…</vt:lpstr>
      <vt:lpstr>When you are debugging: </vt:lpstr>
      <vt:lpstr>IEEE-754 Double Precision Float</vt:lpstr>
      <vt:lpstr>Clever Hacks or Total BS?</vt:lpstr>
      <vt:lpstr>Story Time</vt:lpstr>
      <vt:lpstr>Clever Hacks or Total BS?</vt:lpstr>
      <vt:lpstr>Create your own Pain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b0100 Floating Point</dc:title>
  <dc:creator>Eric</dc:creator>
  <cp:lastModifiedBy>Eric</cp:lastModifiedBy>
  <cp:revision>70</cp:revision>
  <dcterms:created xsi:type="dcterms:W3CDTF">2012-09-11T23:59:46Z</dcterms:created>
  <dcterms:modified xsi:type="dcterms:W3CDTF">2013-09-16T12:41:50Z</dcterms:modified>
</cp:coreProperties>
</file>