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57" r:id="rId2"/>
    <p:sldId id="258" r:id="rId3"/>
    <p:sldId id="259" r:id="rId4"/>
    <p:sldId id="283" r:id="rId5"/>
    <p:sldId id="262" r:id="rId6"/>
    <p:sldId id="263" r:id="rId7"/>
    <p:sldId id="279" r:id="rId8"/>
    <p:sldId id="281" r:id="rId9"/>
    <p:sldId id="282" r:id="rId10"/>
    <p:sldId id="295" r:id="rId11"/>
    <p:sldId id="296" r:id="rId12"/>
    <p:sldId id="297" r:id="rId13"/>
    <p:sldId id="310" r:id="rId14"/>
    <p:sldId id="311" r:id="rId15"/>
    <p:sldId id="312" r:id="rId16"/>
    <p:sldId id="313" r:id="rId17"/>
    <p:sldId id="314" r:id="rId18"/>
    <p:sldId id="315" r:id="rId19"/>
    <p:sldId id="316" r:id="rId20"/>
    <p:sldId id="317" r:id="rId21"/>
    <p:sldId id="318" r:id="rId22"/>
    <p:sldId id="319" r:id="rId23"/>
    <p:sldId id="320" r:id="rId24"/>
    <p:sldId id="321" r:id="rId25"/>
    <p:sldId id="322" r:id="rId26"/>
    <p:sldId id="271" r:id="rId27"/>
    <p:sldId id="308" r:id="rId28"/>
    <p:sldId id="309" r:id="rId29"/>
    <p:sldId id="324" r:id="rId30"/>
    <p:sldId id="325" r:id="rId31"/>
    <p:sldId id="299" r:id="rId32"/>
    <p:sldId id="300" r:id="rId33"/>
    <p:sldId id="302" r:id="rId34"/>
    <p:sldId id="301" r:id="rId35"/>
    <p:sldId id="304" r:id="rId36"/>
    <p:sldId id="305" r:id="rId37"/>
    <p:sldId id="306" r:id="rId38"/>
    <p:sldId id="307" r:id="rId39"/>
    <p:sldId id="326" r:id="rId40"/>
    <p:sldId id="327" r:id="rId41"/>
    <p:sldId id="329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2" y="-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95B034-339A-4E2D-B092-6681B527D9E3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59E98-2FFA-4DBD-87C2-6AAC0A17F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864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759E98-2FFA-4DBD-87C2-6AAC0A17FD5C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536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93F7-1B4C-471B-A3EB-1D6EDAED451B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5108-3D88-445A-BDEB-AECD47AB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6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93F7-1B4C-471B-A3EB-1D6EDAED451B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5108-3D88-445A-BDEB-AECD47AB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543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93F7-1B4C-471B-A3EB-1D6EDAED451B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5108-3D88-445A-BDEB-AECD47AB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15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93F7-1B4C-471B-A3EB-1D6EDAED451B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5108-3D88-445A-BDEB-AECD47AB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939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93F7-1B4C-471B-A3EB-1D6EDAED451B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5108-3D88-445A-BDEB-AECD47AB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015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93F7-1B4C-471B-A3EB-1D6EDAED451B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5108-3D88-445A-BDEB-AECD47AB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598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93F7-1B4C-471B-A3EB-1D6EDAED451B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5108-3D88-445A-BDEB-AECD47AB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374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93F7-1B4C-471B-A3EB-1D6EDAED451B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5108-3D88-445A-BDEB-AECD47AB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005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93F7-1B4C-471B-A3EB-1D6EDAED451B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5108-3D88-445A-BDEB-AECD47AB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93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93F7-1B4C-471B-A3EB-1D6EDAED451B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5108-3D88-445A-BDEB-AECD47AB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904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93F7-1B4C-471B-A3EB-1D6EDAED451B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5108-3D88-445A-BDEB-AECD47AB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73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BA93F7-1B4C-471B-A3EB-1D6EDAED451B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E65108-3D88-445A-BDEB-AECD47AB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675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msdn.microsoft.com/en-us/library/aa448710.aspx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msdn.microsoft.com/en-us/library/aa448710.aspx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msdn.microsoft.com/en-us/library/aa448710.aspx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b1101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Call of Duty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ENGR xD52</a:t>
            </a:r>
          </a:p>
          <a:p>
            <a:r>
              <a:rPr lang="en-US" dirty="0" smtClean="0"/>
              <a:t>Eric </a:t>
            </a:r>
            <a:r>
              <a:rPr lang="en-US" dirty="0" err="1" smtClean="0"/>
              <a:t>VanWyk</a:t>
            </a:r>
            <a:endParaRPr lang="en-US" dirty="0" smtClean="0"/>
          </a:p>
          <a:p>
            <a:r>
              <a:rPr lang="en-US" dirty="0" smtClean="0"/>
              <a:t>Fall 2013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1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Frame Pointer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$</a:t>
            </a:r>
            <a:r>
              <a:rPr lang="en-US" dirty="0" err="1" smtClean="0"/>
              <a:t>sp</a:t>
            </a:r>
            <a:r>
              <a:rPr lang="en-US" dirty="0" smtClean="0"/>
              <a:t> can move around during a procedure</a:t>
            </a:r>
          </a:p>
          <a:p>
            <a:pPr lvl="1"/>
            <a:r>
              <a:rPr lang="en-US" dirty="0" smtClean="0"/>
              <a:t>This makes frame contents shift around</a:t>
            </a:r>
          </a:p>
          <a:p>
            <a:pPr lvl="2"/>
            <a:r>
              <a:rPr lang="en-US" dirty="0" smtClean="0"/>
              <a:t>Relative to the stack pointer</a:t>
            </a:r>
          </a:p>
          <a:p>
            <a:pPr lvl="1"/>
            <a:r>
              <a:rPr lang="en-US" dirty="0" smtClean="0"/>
              <a:t>Makes debugging hard</a:t>
            </a:r>
          </a:p>
          <a:p>
            <a:pPr lvl="1"/>
            <a:endParaRPr lang="en-US" dirty="0"/>
          </a:p>
          <a:p>
            <a:r>
              <a:rPr lang="en-US" dirty="0" smtClean="0"/>
              <a:t>A</a:t>
            </a:r>
            <a:r>
              <a:rPr lang="en-US" b="1" dirty="0" smtClean="0"/>
              <a:t> Frame Pointer</a:t>
            </a:r>
            <a:r>
              <a:rPr lang="en-US" dirty="0" smtClean="0"/>
              <a:t> stays put during a procedure</a:t>
            </a:r>
          </a:p>
          <a:p>
            <a:pPr lvl="1"/>
            <a:r>
              <a:rPr lang="en-US" dirty="0" smtClean="0"/>
              <a:t>Makes debugging easier!</a:t>
            </a:r>
          </a:p>
          <a:p>
            <a:pPr lvl="1"/>
            <a:r>
              <a:rPr lang="en-US" dirty="0" smtClean="0"/>
              <a:t>Makes compiling easier too, but I don’t care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8050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Frame Pointer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Isn’t strictly necessary</a:t>
            </a:r>
          </a:p>
          <a:p>
            <a:pPr lvl="1"/>
            <a:r>
              <a:rPr lang="en-US" dirty="0" smtClean="0"/>
              <a:t>But it makes debugging so much easier</a:t>
            </a:r>
          </a:p>
          <a:p>
            <a:endParaRPr lang="en-US" dirty="0"/>
          </a:p>
          <a:p>
            <a:r>
              <a:rPr lang="en-US" dirty="0" smtClean="0"/>
              <a:t>Not all implementations use it</a:t>
            </a:r>
          </a:p>
          <a:p>
            <a:pPr lvl="1"/>
            <a:r>
              <a:rPr lang="en-US" dirty="0" smtClean="0"/>
              <a:t>GNU MIPS C Compiler does</a:t>
            </a:r>
          </a:p>
          <a:p>
            <a:pPr lvl="1"/>
            <a:r>
              <a:rPr lang="en-US" dirty="0" smtClean="0"/>
              <a:t>MIPS </a:t>
            </a:r>
            <a:r>
              <a:rPr lang="en-US" dirty="0" err="1" smtClean="0"/>
              <a:t>MIPS</a:t>
            </a:r>
            <a:r>
              <a:rPr lang="en-US" dirty="0" smtClean="0"/>
              <a:t> C compiler does not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9389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MIPS calling convention’s frame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91000" cy="4525963"/>
          </a:xfrm>
        </p:spPr>
        <p:txBody>
          <a:bodyPr/>
          <a:lstStyle/>
          <a:p>
            <a:r>
              <a:rPr lang="en-US" dirty="0" smtClean="0"/>
              <a:t>From WinCE 5.0</a:t>
            </a:r>
          </a:p>
          <a:p>
            <a:r>
              <a:rPr lang="en-US" dirty="0" smtClean="0"/>
              <a:t>Arguments at top of previous frame</a:t>
            </a:r>
          </a:p>
          <a:p>
            <a:r>
              <a:rPr lang="en-US" dirty="0" smtClean="0"/>
              <a:t>$</a:t>
            </a:r>
            <a:r>
              <a:rPr lang="en-US" dirty="0" err="1" smtClean="0"/>
              <a:t>ra</a:t>
            </a:r>
            <a:endParaRPr lang="en-US" dirty="0" smtClean="0"/>
          </a:p>
          <a:p>
            <a:r>
              <a:rPr lang="en-US" dirty="0" smtClean="0"/>
              <a:t>Saved </a:t>
            </a:r>
            <a:r>
              <a:rPr lang="en-US" dirty="0" err="1" smtClean="0"/>
              <a:t>nonvolatiles</a:t>
            </a:r>
            <a:endParaRPr lang="en-US" dirty="0" smtClean="0"/>
          </a:p>
          <a:p>
            <a:r>
              <a:rPr lang="en-US" dirty="0" smtClean="0"/>
              <a:t>Locals</a:t>
            </a:r>
            <a:endParaRPr lang="en-US" dirty="0"/>
          </a:p>
          <a:p>
            <a:endParaRPr lang="en-US" dirty="0"/>
          </a:p>
        </p:txBody>
      </p:sp>
      <p:pic>
        <p:nvPicPr>
          <p:cNvPr id="2050" name="Picture 2" descr="Aa448710.stack(en-us,MSDN.10)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2209800"/>
            <a:ext cx="4572000" cy="3257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610992" y="6488668"/>
            <a:ext cx="55330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3"/>
              </a:rPr>
              <a:t>http://msdn.microsoft.com/en-us/library/aa448710.aspx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7505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Factorial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Fact(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n){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if(n&gt;1)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return n* Fact(n-1)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else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return 1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4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Factorial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Fact(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n){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if(n&lt;=1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goto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end: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return n* Fact(n-1)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end: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return 1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0725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Factorial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$v0 Fact(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n){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if(n&lt;=1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goto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end: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$v0 =n* Fact(n-1)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jr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ra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end: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$v0 = 1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jr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ra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4002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Factorial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$v0 Fact ($a0)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ble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$a0, 1, end: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$v0 =n*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Fact(n-1)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jr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ra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end: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$v0 = 1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jr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ra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600200"/>
            <a:ext cx="41910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We have most of what we need:</a:t>
            </a:r>
          </a:p>
          <a:p>
            <a:pPr lvl="1"/>
            <a:r>
              <a:rPr lang="en-US" dirty="0" err="1" smtClean="0"/>
              <a:t>Goto</a:t>
            </a:r>
            <a:r>
              <a:rPr lang="en-US" dirty="0" smtClean="0"/>
              <a:t> flow control for if</a:t>
            </a:r>
          </a:p>
          <a:p>
            <a:pPr lvl="1"/>
            <a:r>
              <a:rPr lang="en-US" dirty="0" err="1" smtClean="0"/>
              <a:t>jr</a:t>
            </a:r>
            <a:r>
              <a:rPr lang="en-US" dirty="0" smtClean="0"/>
              <a:t> $</a:t>
            </a:r>
            <a:r>
              <a:rPr lang="en-US" dirty="0" err="1" smtClean="0"/>
              <a:t>ra</a:t>
            </a:r>
            <a:r>
              <a:rPr lang="en-US" dirty="0" smtClean="0"/>
              <a:t> for return</a:t>
            </a:r>
          </a:p>
          <a:p>
            <a:pPr lvl="1"/>
            <a:r>
              <a:rPr lang="en-US" dirty="0" smtClean="0"/>
              <a:t>Registers assigned</a:t>
            </a:r>
          </a:p>
          <a:p>
            <a:r>
              <a:rPr lang="en-US" dirty="0" smtClean="0"/>
              <a:t>Now we need to call Fact</a:t>
            </a:r>
          </a:p>
          <a:p>
            <a:pPr lvl="1"/>
            <a:r>
              <a:rPr lang="en-US" dirty="0" smtClean="0"/>
              <a:t>What do we save?</a:t>
            </a:r>
          </a:p>
          <a:p>
            <a:pPr lvl="1"/>
            <a:r>
              <a:rPr lang="en-US" dirty="0" smtClean="0"/>
              <a:t>What order?</a:t>
            </a:r>
          </a:p>
          <a:p>
            <a:r>
              <a:rPr lang="en-US" dirty="0" smtClean="0"/>
              <a:t>Lets focus on the call site</a:t>
            </a:r>
          </a:p>
        </p:txBody>
      </p:sp>
    </p:spTree>
    <p:extLst>
      <p:ext uri="{BB962C8B-B14F-4D97-AF65-F5344CB8AC3E}">
        <p14:creationId xmlns:p14="http://schemas.microsoft.com/office/powerpoint/2010/main" val="2700611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Factorial Function Call Site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 Call Fact:</a:t>
            </a:r>
          </a:p>
          <a:p>
            <a:pPr lvl="1"/>
            <a:r>
              <a:rPr lang="en-US" dirty="0" smtClean="0"/>
              <a:t>Push registers I need to save</a:t>
            </a:r>
          </a:p>
          <a:p>
            <a:pPr lvl="2"/>
            <a:r>
              <a:rPr lang="en-US" dirty="0" smtClean="0"/>
              <a:t>$</a:t>
            </a:r>
            <a:r>
              <a:rPr lang="en-US" dirty="0" err="1" smtClean="0"/>
              <a:t>ra</a:t>
            </a:r>
            <a:endParaRPr lang="en-US" dirty="0" smtClean="0"/>
          </a:p>
          <a:p>
            <a:pPr lvl="2"/>
            <a:r>
              <a:rPr lang="en-US" dirty="0" smtClean="0"/>
              <a:t>$a0</a:t>
            </a:r>
          </a:p>
          <a:p>
            <a:pPr lvl="1"/>
            <a:r>
              <a:rPr lang="en-US" dirty="0" smtClean="0"/>
              <a:t>Setup Arguments</a:t>
            </a:r>
          </a:p>
          <a:p>
            <a:pPr lvl="2"/>
            <a:r>
              <a:rPr lang="en-US" dirty="0" smtClean="0"/>
              <a:t>N-1:  $a0 = $a0-1</a:t>
            </a:r>
          </a:p>
          <a:p>
            <a:pPr lvl="1"/>
            <a:r>
              <a:rPr lang="en-US" dirty="0" smtClean="0"/>
              <a:t>Jump and Link Fact:</a:t>
            </a:r>
          </a:p>
          <a:p>
            <a:pPr lvl="1"/>
            <a:r>
              <a:rPr lang="en-US" dirty="0" smtClean="0"/>
              <a:t>Restore registers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38000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Factorial Function Call Site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sub $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sp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, $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sp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, 8</a:t>
            </a:r>
          </a:p>
          <a:p>
            <a:pPr marL="0" indent="0">
              <a:buNone/>
            </a:pP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sw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 $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ra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, 4($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sp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sw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 $a0, 0($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sp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sub $a0, $a0, 1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jal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fact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lw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4($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lw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$a0, 0($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add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8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600200"/>
            <a:ext cx="4191000" cy="45259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To </a:t>
            </a:r>
            <a:r>
              <a:rPr lang="en-US" dirty="0" smtClean="0"/>
              <a:t>Call Fact:</a:t>
            </a:r>
          </a:p>
          <a:p>
            <a:pPr lvl="1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Push $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$a0</a:t>
            </a:r>
          </a:p>
          <a:p>
            <a:pPr lvl="1"/>
            <a:r>
              <a:rPr lang="en-US" dirty="0" smtClean="0"/>
              <a:t>Setup $a0</a:t>
            </a:r>
          </a:p>
          <a:p>
            <a:pPr lvl="1"/>
            <a:r>
              <a:rPr lang="en-US" dirty="0" smtClean="0"/>
              <a:t>Jump and Link Fact:</a:t>
            </a:r>
          </a:p>
          <a:p>
            <a:pPr lvl="1"/>
            <a:r>
              <a:rPr lang="en-US" dirty="0" smtClean="0"/>
              <a:t>Restore $</a:t>
            </a:r>
            <a:r>
              <a:rPr lang="en-US" dirty="0" err="1" smtClean="0"/>
              <a:t>ra</a:t>
            </a:r>
            <a:r>
              <a:rPr lang="en-US" dirty="0" smtClean="0"/>
              <a:t>, $a0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98176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Factorial Function Call Site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sub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8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4($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$a0, 0($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sub $a0, $a0, 1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jal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fact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lw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4($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lw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$a0, 0($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add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8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600200"/>
            <a:ext cx="4191000" cy="45259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To </a:t>
            </a:r>
            <a:r>
              <a:rPr lang="en-US" dirty="0" smtClean="0"/>
              <a:t>Call Fact:</a:t>
            </a:r>
          </a:p>
          <a:p>
            <a:pPr lvl="1"/>
            <a:r>
              <a:rPr lang="en-US" dirty="0" smtClean="0"/>
              <a:t>Push $</a:t>
            </a:r>
            <a:r>
              <a:rPr lang="en-US" dirty="0" err="1" smtClean="0"/>
              <a:t>ra</a:t>
            </a:r>
            <a:r>
              <a:rPr lang="en-US" dirty="0" smtClean="0"/>
              <a:t>, $a0</a:t>
            </a:r>
          </a:p>
          <a:p>
            <a:pPr lvl="1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Setup $a0</a:t>
            </a:r>
          </a:p>
          <a:p>
            <a:pPr lvl="1"/>
            <a:r>
              <a:rPr lang="en-US" dirty="0" smtClean="0"/>
              <a:t>Jump and Link Fact:</a:t>
            </a:r>
          </a:p>
          <a:p>
            <a:pPr lvl="1"/>
            <a:r>
              <a:rPr lang="en-US" dirty="0" smtClean="0"/>
              <a:t>Restore $</a:t>
            </a:r>
            <a:r>
              <a:rPr lang="en-US" dirty="0" err="1" smtClean="0"/>
              <a:t>ra</a:t>
            </a:r>
            <a:r>
              <a:rPr lang="en-US" dirty="0" smtClean="0"/>
              <a:t>, $a0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47411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Joseph Hershberger (National Instruments)</a:t>
            </a:r>
          </a:p>
          <a:p>
            <a:r>
              <a:rPr lang="en-US" dirty="0" smtClean="0"/>
              <a:t>Patterson &amp; Hennessy: Book &amp; Lecture Notes</a:t>
            </a:r>
          </a:p>
          <a:p>
            <a:r>
              <a:rPr lang="en-US" dirty="0" err="1" smtClean="0"/>
              <a:t>Nemanja</a:t>
            </a:r>
            <a:r>
              <a:rPr lang="en-US" dirty="0" smtClean="0"/>
              <a:t> </a:t>
            </a:r>
            <a:r>
              <a:rPr lang="en-US" dirty="0" err="1" smtClean="0"/>
              <a:t>Trifunovic</a:t>
            </a:r>
            <a:endParaRPr lang="en-US" dirty="0" smtClean="0"/>
          </a:p>
          <a:p>
            <a:r>
              <a:rPr lang="en-US" dirty="0" err="1" smtClean="0"/>
              <a:t>Giovani</a:t>
            </a:r>
            <a:r>
              <a:rPr lang="en-US" dirty="0" smtClean="0"/>
              <a:t> </a:t>
            </a:r>
            <a:r>
              <a:rPr lang="en-US" dirty="0" err="1" smtClean="0"/>
              <a:t>Gracioli</a:t>
            </a:r>
            <a:endParaRPr lang="en-US" dirty="0" smtClean="0"/>
          </a:p>
          <a:p>
            <a:r>
              <a:rPr lang="en-US" dirty="0" smtClean="0"/>
              <a:t>Microsoft MSDN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067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Factorial Function Call Site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sub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8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4($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$a0, 0($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sub $a0, $a0, 1</a:t>
            </a:r>
          </a:p>
          <a:p>
            <a:pPr marL="0" indent="0">
              <a:buNone/>
            </a:pP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jal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 fact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lw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4($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lw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$a0, 0($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add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8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600200"/>
            <a:ext cx="4191000" cy="45259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To </a:t>
            </a:r>
            <a:r>
              <a:rPr lang="en-US" dirty="0" smtClean="0"/>
              <a:t>Call Fact:</a:t>
            </a:r>
          </a:p>
          <a:p>
            <a:pPr lvl="1"/>
            <a:r>
              <a:rPr lang="en-US" dirty="0" smtClean="0"/>
              <a:t>Push $</a:t>
            </a:r>
            <a:r>
              <a:rPr lang="en-US" dirty="0" err="1" smtClean="0"/>
              <a:t>ra</a:t>
            </a:r>
            <a:r>
              <a:rPr lang="en-US" dirty="0" smtClean="0"/>
              <a:t>, $a0</a:t>
            </a:r>
          </a:p>
          <a:p>
            <a:pPr lvl="1"/>
            <a:r>
              <a:rPr lang="en-US" dirty="0" smtClean="0"/>
              <a:t>Setup $a0</a:t>
            </a:r>
          </a:p>
          <a:p>
            <a:pPr lvl="1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Jump and Link Fact:</a:t>
            </a:r>
          </a:p>
          <a:p>
            <a:pPr lvl="1"/>
            <a:r>
              <a:rPr lang="en-US" dirty="0" smtClean="0"/>
              <a:t>Restore $</a:t>
            </a:r>
            <a:r>
              <a:rPr lang="en-US" dirty="0" err="1" smtClean="0"/>
              <a:t>ra</a:t>
            </a:r>
            <a:r>
              <a:rPr lang="en-US" dirty="0" smtClean="0"/>
              <a:t>, $a0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19961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Factorial Function Call Site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sub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8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4($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$a0, 0($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sub $a0, $a0, 1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jal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fact</a:t>
            </a:r>
          </a:p>
          <a:p>
            <a:pPr marL="0" indent="0">
              <a:buNone/>
            </a:pP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lw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 $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ra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, 4($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sp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lw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 $a0, 0($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sp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add $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sp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, $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sp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, 8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600200"/>
            <a:ext cx="4191000" cy="45259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To </a:t>
            </a:r>
            <a:r>
              <a:rPr lang="en-US" dirty="0" smtClean="0"/>
              <a:t>Call Fact:</a:t>
            </a:r>
          </a:p>
          <a:p>
            <a:pPr lvl="1"/>
            <a:r>
              <a:rPr lang="en-US" dirty="0" smtClean="0"/>
              <a:t>Push $</a:t>
            </a:r>
            <a:r>
              <a:rPr lang="en-US" dirty="0" err="1" smtClean="0"/>
              <a:t>ra</a:t>
            </a:r>
            <a:r>
              <a:rPr lang="en-US" dirty="0" smtClean="0"/>
              <a:t>, $a0</a:t>
            </a:r>
          </a:p>
          <a:p>
            <a:pPr lvl="1"/>
            <a:r>
              <a:rPr lang="en-US" dirty="0" smtClean="0"/>
              <a:t>Setup $a0</a:t>
            </a:r>
          </a:p>
          <a:p>
            <a:pPr lvl="1"/>
            <a:r>
              <a:rPr lang="en-US" dirty="0" smtClean="0"/>
              <a:t>Jump and Link Fact:</a:t>
            </a:r>
          </a:p>
          <a:p>
            <a:pPr lvl="1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Restore $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$a0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93331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Factorial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9530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f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act: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;if(N&lt;=1) return 1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ble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$a0, 1, end: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;Push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$a0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sub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8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4($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$a0, 0($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;Argument N-1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sub $a0, $a0, 1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jal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fact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600200"/>
            <a:ext cx="4191000" cy="49530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;Pop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$a0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lw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4($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lw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$a0, 0($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add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8 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;Return N*Fact(N-1)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$v0, $v0, $a0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jr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ra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end: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;Return 1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$v0 = 1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jr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ra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17383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Calling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li $a0, 4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jal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factorial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move $s0, $v0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li $a0, 2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jal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factorial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move $s1, $v0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li $a0, 7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jal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factorial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move $s2, $v0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li $v0, 10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syscall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Calls Factorial several times</a:t>
            </a:r>
          </a:p>
          <a:p>
            <a:endParaRPr lang="en-US" dirty="0"/>
          </a:p>
          <a:p>
            <a:r>
              <a:rPr lang="en-US" dirty="0" smtClean="0"/>
              <a:t>Stores results in $</a:t>
            </a:r>
            <a:r>
              <a:rPr lang="en-US" dirty="0" err="1" smtClean="0"/>
              <a:t>sN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li is a </a:t>
            </a:r>
            <a:r>
              <a:rPr lang="en-US" i="1" dirty="0" err="1" smtClean="0"/>
              <a:t>pseudoinstruction</a:t>
            </a:r>
            <a:endParaRPr lang="en-US" dirty="0" smtClean="0"/>
          </a:p>
          <a:p>
            <a:pPr lvl="1"/>
            <a:r>
              <a:rPr lang="en-US" dirty="0" smtClean="0"/>
              <a:t>What does it assemble to??</a:t>
            </a:r>
          </a:p>
          <a:p>
            <a:pPr lvl="1"/>
            <a:endParaRPr lang="en-US" dirty="0"/>
          </a:p>
          <a:p>
            <a:r>
              <a:rPr lang="en-US" dirty="0" smtClean="0"/>
              <a:t>The final two lines call a special simulator function to end execution</a:t>
            </a:r>
          </a:p>
          <a:p>
            <a:pPr lvl="1"/>
            <a:r>
              <a:rPr lang="en-US" dirty="0" smtClean="0"/>
              <a:t>10 means exit</a:t>
            </a:r>
          </a:p>
          <a:p>
            <a:pPr lvl="1"/>
            <a:r>
              <a:rPr lang="en-US" dirty="0" smtClean="0"/>
              <a:t>Look up other </a:t>
            </a:r>
            <a:r>
              <a:rPr lang="en-US" dirty="0" err="1" smtClean="0"/>
              <a:t>syscalls</a:t>
            </a:r>
            <a:r>
              <a:rPr lang="en-US" dirty="0" smtClean="0"/>
              <a:t> in help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06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Gotchas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jal</a:t>
            </a:r>
            <a:r>
              <a:rPr lang="en-US" dirty="0" smtClean="0"/>
              <a:t> calls a subroutine</a:t>
            </a:r>
          </a:p>
          <a:p>
            <a:r>
              <a:rPr lang="en-US" dirty="0" err="1" smtClean="0"/>
              <a:t>jr</a:t>
            </a:r>
            <a:r>
              <a:rPr lang="en-US" dirty="0" smtClean="0"/>
              <a:t> $</a:t>
            </a:r>
            <a:r>
              <a:rPr lang="en-US" dirty="0" err="1" smtClean="0"/>
              <a:t>ra</a:t>
            </a:r>
            <a:r>
              <a:rPr lang="en-US" dirty="0" smtClean="0"/>
              <a:t> returns from it</a:t>
            </a:r>
          </a:p>
          <a:p>
            <a:endParaRPr lang="en-US" dirty="0"/>
          </a:p>
          <a:p>
            <a:r>
              <a:rPr lang="en-US" dirty="0" smtClean="0"/>
              <a:t>Sandwich </a:t>
            </a:r>
            <a:r>
              <a:rPr lang="en-US" dirty="0" err="1" smtClean="0"/>
              <a:t>jal</a:t>
            </a:r>
            <a:r>
              <a:rPr lang="en-US" dirty="0" smtClean="0"/>
              <a:t> with push and pop pair</a:t>
            </a:r>
          </a:p>
          <a:p>
            <a:pPr lvl="1"/>
            <a:r>
              <a:rPr lang="en-US" dirty="0" smtClean="0"/>
              <a:t>Caller responsible for stack (CDECL)</a:t>
            </a:r>
          </a:p>
          <a:p>
            <a:pPr lvl="1"/>
            <a:endParaRPr lang="en-US" dirty="0"/>
          </a:p>
          <a:p>
            <a:r>
              <a:rPr lang="en-US" dirty="0" smtClean="0"/>
              <a:t>There are other options, but be consistent!</a:t>
            </a:r>
          </a:p>
        </p:txBody>
      </p:sp>
    </p:spTree>
    <p:extLst>
      <p:ext uri="{BB962C8B-B14F-4D97-AF65-F5344CB8AC3E}">
        <p14:creationId xmlns:p14="http://schemas.microsoft.com/office/powerpoint/2010/main" val="3967380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Arial"/>
              <a:buChar char="•"/>
            </a:pPr>
            <a:r>
              <a:rPr lang="en-US" dirty="0">
                <a:solidFill>
                  <a:srgbClr val="000000"/>
                </a:solidFill>
              </a:rPr>
              <a:t>You have 40 minutes.  Do any of the following:</a:t>
            </a:r>
            <a:endParaRPr lang="en-US" dirty="0"/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buFont typeface="Arial"/>
              <a:buChar char="•"/>
            </a:pPr>
            <a:r>
              <a:rPr lang="en-US" dirty="0">
                <a:solidFill>
                  <a:srgbClr val="000000"/>
                </a:solidFill>
              </a:rPr>
              <a:t>Get recursive factorial working and step trace </a:t>
            </a:r>
            <a:r>
              <a:rPr lang="en-US" dirty="0" smtClean="0">
                <a:solidFill>
                  <a:srgbClr val="000000"/>
                </a:solidFill>
              </a:rPr>
              <a:t>it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Pay attention to $</a:t>
            </a:r>
            <a:r>
              <a:rPr lang="en-US" dirty="0" err="1" smtClean="0">
                <a:solidFill>
                  <a:srgbClr val="000000"/>
                </a:solidFill>
              </a:rPr>
              <a:t>sp</a:t>
            </a:r>
            <a:r>
              <a:rPr lang="en-US" dirty="0" smtClean="0">
                <a:solidFill>
                  <a:srgbClr val="000000"/>
                </a:solidFill>
              </a:rPr>
              <a:t>!</a:t>
            </a:r>
            <a:endParaRPr lang="en-US" dirty="0"/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buFont typeface="Arial"/>
              <a:buChar char="•"/>
            </a:pPr>
            <a:r>
              <a:rPr lang="en-US" dirty="0">
                <a:solidFill>
                  <a:srgbClr val="000000"/>
                </a:solidFill>
              </a:rPr>
              <a:t>Pretend </a:t>
            </a:r>
            <a:r>
              <a:rPr lang="en-US" dirty="0" err="1">
                <a:solidFill>
                  <a:srgbClr val="000000"/>
                </a:solidFill>
              </a:rPr>
              <a:t>mul&amp;mult</a:t>
            </a:r>
            <a:r>
              <a:rPr lang="en-US" dirty="0">
                <a:solidFill>
                  <a:srgbClr val="000000"/>
                </a:solidFill>
              </a:rPr>
              <a:t> don’t exist</a:t>
            </a:r>
            <a:endParaRPr lang="en-US" dirty="0"/>
          </a:p>
          <a:p>
            <a:pPr lvl="1">
              <a:buFont typeface="Arial"/>
              <a:buChar char="–"/>
            </a:pPr>
            <a:r>
              <a:rPr lang="en-US" dirty="0">
                <a:solidFill>
                  <a:srgbClr val="000000"/>
                </a:solidFill>
              </a:rPr>
              <a:t>Write </a:t>
            </a:r>
            <a:r>
              <a:rPr lang="en-US" dirty="0" smtClean="0">
                <a:solidFill>
                  <a:srgbClr val="000000"/>
                </a:solidFill>
              </a:rPr>
              <a:t>a leaf that </a:t>
            </a:r>
            <a:r>
              <a:rPr lang="en-US" dirty="0">
                <a:solidFill>
                  <a:srgbClr val="000000"/>
                </a:solidFill>
              </a:rPr>
              <a:t>does their job with </a:t>
            </a:r>
            <a:r>
              <a:rPr lang="en-US" dirty="0" err="1">
                <a:solidFill>
                  <a:srgbClr val="000000"/>
                </a:solidFill>
              </a:rPr>
              <a:t>add&amp;shift</a:t>
            </a:r>
            <a:r>
              <a:rPr lang="en-US" dirty="0">
                <a:solidFill>
                  <a:srgbClr val="000000"/>
                </a:solidFill>
              </a:rPr>
              <a:t> in a loop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pPr lvl="1">
              <a:buFont typeface="Arial"/>
              <a:buChar char="–"/>
            </a:pPr>
            <a:r>
              <a:rPr lang="en-US" dirty="0" smtClean="0">
                <a:solidFill>
                  <a:srgbClr val="000000"/>
                </a:solidFill>
              </a:rPr>
              <a:t>Drawing plan on whiteboard might help</a:t>
            </a:r>
            <a:endParaRPr lang="en-US" dirty="0"/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buFont typeface="Arial"/>
              <a:buChar char="•"/>
            </a:pPr>
            <a:r>
              <a:rPr lang="en-US" dirty="0">
                <a:solidFill>
                  <a:srgbClr val="000000"/>
                </a:solidFill>
              </a:rPr>
              <a:t>Write IQ Multiply:  </a:t>
            </a:r>
            <a:r>
              <a:rPr lang="en-US" dirty="0" err="1">
                <a:solidFill>
                  <a:srgbClr val="000000"/>
                </a:solidFill>
              </a:rPr>
              <a:t>IQmult</a:t>
            </a:r>
            <a:r>
              <a:rPr lang="en-US" dirty="0">
                <a:solidFill>
                  <a:srgbClr val="000000"/>
                </a:solidFill>
              </a:rPr>
              <a:t>(a, b, Q)</a:t>
            </a:r>
            <a:endParaRPr lang="en-US" dirty="0"/>
          </a:p>
          <a:p>
            <a:pPr lvl="1">
              <a:buFont typeface="Arial"/>
              <a:buChar char="–"/>
            </a:pPr>
            <a:r>
              <a:rPr lang="en-US" dirty="0">
                <a:solidFill>
                  <a:srgbClr val="000000"/>
                </a:solidFill>
              </a:rPr>
              <a:t>Multiply two IQN numbers</a:t>
            </a:r>
            <a:endParaRPr lang="en-US" dirty="0"/>
          </a:p>
          <a:p>
            <a:pPr lvl="1">
              <a:buFont typeface="Arial"/>
              <a:buChar char="–"/>
            </a:pPr>
            <a:r>
              <a:rPr lang="en-US" sz="2400" dirty="0">
                <a:solidFill>
                  <a:srgbClr val="000000"/>
                </a:solidFill>
              </a:rPr>
              <a:t>IQ24 means I8Q24</a:t>
            </a:r>
            <a:endParaRPr lang="en-US" dirty="0"/>
          </a:p>
          <a:p>
            <a:pPr lvl="1">
              <a:buFont typeface="Arial"/>
              <a:buChar char="–"/>
            </a:pPr>
            <a:r>
              <a:rPr lang="en-US" dirty="0">
                <a:solidFill>
                  <a:srgbClr val="000000"/>
                </a:solidFill>
              </a:rPr>
              <a:t>Hint: MULT $t0, $t1 stores the results in $HI$LO</a:t>
            </a:r>
            <a:endParaRPr lang="en-US" dirty="0"/>
          </a:p>
          <a:p>
            <a:pPr lvl="2">
              <a:buFont typeface="Arial"/>
              <a:buChar char="–"/>
            </a:pPr>
            <a:r>
              <a:rPr lang="en-US" sz="2000" dirty="0">
                <a:solidFill>
                  <a:srgbClr val="000000"/>
                </a:solidFill>
              </a:rPr>
              <a:t>Retrieve using </a:t>
            </a:r>
            <a:r>
              <a:rPr lang="en-US" sz="2000" dirty="0" err="1">
                <a:solidFill>
                  <a:srgbClr val="000000"/>
                </a:solidFill>
              </a:rPr>
              <a:t>mfhi</a:t>
            </a:r>
            <a:r>
              <a:rPr lang="en-US" sz="2000" dirty="0">
                <a:solidFill>
                  <a:srgbClr val="000000"/>
                </a:solidFill>
              </a:rPr>
              <a:t> and </a:t>
            </a:r>
            <a:r>
              <a:rPr lang="en-US" sz="2000" dirty="0" err="1" smtClean="0">
                <a:solidFill>
                  <a:srgbClr val="000000"/>
                </a:solidFill>
              </a:rPr>
              <a:t>mflo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08670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Blowing the Stack / Stack Overflow / Stack Smashing</a:t>
            </a:r>
          </a:p>
          <a:p>
            <a:pPr lvl="1"/>
            <a:r>
              <a:rPr lang="en-US" dirty="0" smtClean="0"/>
              <a:t>Running out of stack space</a:t>
            </a:r>
          </a:p>
          <a:p>
            <a:pPr lvl="1"/>
            <a:r>
              <a:rPr lang="en-US" dirty="0" smtClean="0"/>
              <a:t>Writes over other data! (Heap)</a:t>
            </a:r>
          </a:p>
          <a:p>
            <a:pPr lvl="1"/>
            <a:r>
              <a:rPr lang="en-US" dirty="0" smtClean="0"/>
              <a:t>Possible security vulnerability</a:t>
            </a:r>
          </a:p>
          <a:p>
            <a:pPr lvl="1"/>
            <a:endParaRPr lang="en-US" dirty="0"/>
          </a:p>
          <a:p>
            <a:r>
              <a:rPr lang="en-US" dirty="0" smtClean="0"/>
              <a:t>Unwind the Stack</a:t>
            </a:r>
          </a:p>
          <a:p>
            <a:pPr lvl="1"/>
            <a:r>
              <a:rPr lang="en-US" dirty="0" smtClean="0"/>
              <a:t>Popping “frames” off the stack</a:t>
            </a:r>
          </a:p>
          <a:p>
            <a:pPr lvl="1"/>
            <a:r>
              <a:rPr lang="en-US" dirty="0" smtClean="0"/>
              <a:t>Usually in the context of exception handling</a:t>
            </a:r>
          </a:p>
          <a:p>
            <a:pPr lvl="1"/>
            <a:endParaRPr lang="en-US" dirty="0"/>
          </a:p>
          <a:p>
            <a:r>
              <a:rPr lang="en-US" dirty="0" smtClean="0"/>
              <a:t>Walking the Stack</a:t>
            </a:r>
          </a:p>
          <a:p>
            <a:pPr lvl="1"/>
            <a:r>
              <a:rPr lang="en-US" dirty="0" smtClean="0"/>
              <a:t>Looking at the Stack and figuring out where you are</a:t>
            </a:r>
          </a:p>
          <a:p>
            <a:pPr lvl="1"/>
            <a:r>
              <a:rPr lang="en-US" dirty="0" smtClean="0"/>
              <a:t>Usually in the context of Debugging</a:t>
            </a:r>
          </a:p>
          <a:p>
            <a:pPr lvl="1"/>
            <a:r>
              <a:rPr lang="en-US" dirty="0" smtClean="0"/>
              <a:t>Need to be able to “see” where the frames are</a:t>
            </a:r>
          </a:p>
        </p:txBody>
      </p:sp>
    </p:spTree>
    <p:extLst>
      <p:ext uri="{BB962C8B-B14F-4D97-AF65-F5344CB8AC3E}">
        <p14:creationId xmlns:p14="http://schemas.microsoft.com/office/powerpoint/2010/main" val="41218070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Misaligning or Unbalancing the stack</a:t>
            </a:r>
          </a:p>
          <a:p>
            <a:pPr lvl="1"/>
            <a:r>
              <a:rPr lang="en-US" dirty="0" smtClean="0"/>
              <a:t>Pushing or popping a different number of times</a:t>
            </a:r>
          </a:p>
          <a:p>
            <a:pPr lvl="1"/>
            <a:r>
              <a:rPr lang="en-US" dirty="0" smtClean="0"/>
              <a:t>Catastrophic Error!</a:t>
            </a:r>
          </a:p>
          <a:p>
            <a:pPr lvl="1"/>
            <a:endParaRPr lang="en-US" dirty="0"/>
          </a:p>
          <a:p>
            <a:r>
              <a:rPr lang="en-US" dirty="0" smtClean="0"/>
              <a:t>Stack Dump</a:t>
            </a:r>
          </a:p>
          <a:p>
            <a:pPr lvl="1"/>
            <a:r>
              <a:rPr lang="en-US" dirty="0" smtClean="0"/>
              <a:t>Produced when program crashes</a:t>
            </a:r>
          </a:p>
          <a:p>
            <a:pPr lvl="1"/>
            <a:r>
              <a:rPr lang="en-US" dirty="0" smtClean="0"/>
              <a:t>Helps you understand where you were when stuff went wrong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54322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 Dump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/>
              <a:t>Error Message:</a:t>
            </a:r>
          </a:p>
          <a:p>
            <a:pPr marL="0" indent="0">
              <a:buNone/>
            </a:pPr>
            <a:r>
              <a:rPr lang="en-US" dirty="0"/>
              <a:t>    Value cannot be null.</a:t>
            </a:r>
          </a:p>
          <a:p>
            <a:pPr marL="0" indent="0">
              <a:buNone/>
            </a:pPr>
            <a:r>
              <a:rPr lang="en-US" dirty="0"/>
              <a:t>Parameter name: value</a:t>
            </a:r>
          </a:p>
          <a:p>
            <a:pPr marL="0" indent="0">
              <a:buNone/>
            </a:pPr>
            <a:r>
              <a:rPr lang="en-US" dirty="0"/>
              <a:t>Exception:</a:t>
            </a:r>
          </a:p>
          <a:p>
            <a:pPr marL="0" indent="0">
              <a:buNone/>
            </a:pPr>
            <a:r>
              <a:rPr lang="en-US" dirty="0"/>
              <a:t>    </a:t>
            </a:r>
            <a:r>
              <a:rPr lang="en-US" dirty="0" err="1"/>
              <a:t>ArgumentNullException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Suggestion:</a:t>
            </a:r>
          </a:p>
          <a:p>
            <a:pPr marL="0" indent="0">
              <a:buNone/>
            </a:pPr>
            <a:r>
              <a:rPr lang="en-US" dirty="0"/>
              <a:t>    Contact National Instruments to report this error</a:t>
            </a:r>
          </a:p>
          <a:p>
            <a:pPr marL="0" indent="0">
              <a:buNone/>
            </a:pPr>
            <a:r>
              <a:rPr lang="en-US" dirty="0"/>
              <a:t>Stack Trace:</a:t>
            </a:r>
          </a:p>
          <a:p>
            <a:pPr marL="0" indent="0">
              <a:buNone/>
            </a:pPr>
            <a:r>
              <a:rPr lang="en-US" dirty="0"/>
              <a:t>   at System.BitConverter.ToInt32(Byte[] value, Int32 </a:t>
            </a:r>
            <a:r>
              <a:rPr lang="en-US" dirty="0" err="1"/>
              <a:t>startIndex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   at NationalInstruments.LabVIEW.VI.VirtualMachine.Target.ExecutionHighlighting.ProcessUpdate(Byte[] buffer)</a:t>
            </a:r>
          </a:p>
          <a:p>
            <a:pPr marL="0" indent="0">
              <a:buNone/>
            </a:pPr>
            <a:r>
              <a:rPr lang="en-US" dirty="0"/>
              <a:t>   at NationalInstruments.X3.Model.DeviceModel.OnExHighlightReadCompletedEventHandler(Object sender, </a:t>
            </a:r>
            <a:r>
              <a:rPr lang="en-US" dirty="0" err="1"/>
              <a:t>ReadCompletedEventArgs</a:t>
            </a:r>
            <a:r>
              <a:rPr lang="en-US" dirty="0"/>
              <a:t> e)</a:t>
            </a:r>
          </a:p>
          <a:p>
            <a:pPr marL="0" indent="0">
              <a:buNone/>
            </a:pPr>
            <a:r>
              <a:rPr lang="en-US" dirty="0"/>
              <a:t>   at NationalInstruments.X3.Model.DeviceModel.&lt;&gt;c__DisplayClass37.&lt;</a:t>
            </a:r>
            <a:r>
              <a:rPr lang="en-US" dirty="0" err="1"/>
              <a:t>ReadTargetMemory</a:t>
            </a:r>
            <a:r>
              <a:rPr lang="en-US" dirty="0"/>
              <a:t>&gt;b__36(Object </a:t>
            </a:r>
            <a:r>
              <a:rPr lang="en-US" dirty="0" err="1"/>
              <a:t>theSender</a:t>
            </a:r>
            <a:r>
              <a:rPr lang="en-US" dirty="0"/>
              <a:t>, </a:t>
            </a:r>
            <a:r>
              <a:rPr lang="en-US" dirty="0" err="1"/>
              <a:t>RequestCompletedEventArgs</a:t>
            </a:r>
            <a:r>
              <a:rPr lang="en-US" dirty="0"/>
              <a:t> </a:t>
            </a:r>
            <a:r>
              <a:rPr lang="en-US" dirty="0" err="1"/>
              <a:t>theE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02891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Hack the 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91000" cy="4525963"/>
          </a:xfrm>
        </p:spPr>
        <p:txBody>
          <a:bodyPr/>
          <a:lstStyle/>
          <a:p>
            <a:r>
              <a:rPr lang="en-US" dirty="0" smtClean="0"/>
              <a:t>How can you use this to execute arbitrary code?</a:t>
            </a:r>
            <a:endParaRPr lang="en-US" dirty="0"/>
          </a:p>
          <a:p>
            <a:endParaRPr lang="en-US" dirty="0"/>
          </a:p>
        </p:txBody>
      </p:sp>
      <p:pic>
        <p:nvPicPr>
          <p:cNvPr id="2050" name="Picture 2" descr="Aa448710.stack(en-us,MSDN.10)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2209800"/>
            <a:ext cx="4572000" cy="3257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610992" y="6488668"/>
            <a:ext cx="55330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3"/>
              </a:rPr>
              <a:t>http://msdn.microsoft.com/en-us/library/aa448710.aspx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883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Calling Conventions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58630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Hack the 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91000" cy="4525963"/>
          </a:xfrm>
        </p:spPr>
        <p:txBody>
          <a:bodyPr/>
          <a:lstStyle/>
          <a:p>
            <a:r>
              <a:rPr lang="en-US" dirty="0" smtClean="0"/>
              <a:t>How can you use this to execute arbitrary code?</a:t>
            </a:r>
            <a:endParaRPr lang="en-US" dirty="0"/>
          </a:p>
          <a:p>
            <a:endParaRPr lang="en-US" dirty="0"/>
          </a:p>
        </p:txBody>
      </p:sp>
      <p:pic>
        <p:nvPicPr>
          <p:cNvPr id="2050" name="Picture 2" descr="Aa448710.stack(en-us,MSDN.10)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2209800"/>
            <a:ext cx="4572000" cy="3257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610992" y="6488668"/>
            <a:ext cx="55330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3"/>
              </a:rPr>
              <a:t>http://msdn.microsoft.com/en-us/library/aa448710.aspx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9600" y="4015581"/>
            <a:ext cx="4191000" cy="22629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000" smtClean="0">
                <a:latin typeface="Courier New" panose="02070309020205020404" pitchFamily="49" charset="0"/>
                <a:cs typeface="Courier New" panose="02070309020205020404" pitchFamily="49" charset="0"/>
              </a:rPr>
              <a:t>void bad(){</a:t>
            </a:r>
          </a:p>
          <a:p>
            <a:pPr marL="0" indent="0">
              <a:buFont typeface="Arial" pitchFamily="34" charset="0"/>
              <a:buNone/>
            </a:pPr>
            <a:r>
              <a:rPr lang="en-US" sz="2000" smtClean="0">
                <a:latin typeface="Courier New" panose="02070309020205020404" pitchFamily="49" charset="0"/>
                <a:cs typeface="Courier New" panose="02070309020205020404" pitchFamily="49" charset="0"/>
              </a:rPr>
              <a:t>char * badcode = {</a:t>
            </a:r>
          </a:p>
          <a:p>
            <a:pPr marL="0" indent="0">
              <a:buFont typeface="Arial" pitchFamily="34" charset="0"/>
              <a:buNone/>
            </a:pPr>
            <a:r>
              <a:rPr lang="en-US" sz="2000" smtClean="0">
                <a:latin typeface="Courier New" panose="02070309020205020404" pitchFamily="49" charset="0"/>
                <a:cs typeface="Courier New" panose="02070309020205020404" pitchFamily="49" charset="0"/>
              </a:rPr>
              <a:t>	bad instructions };</a:t>
            </a:r>
          </a:p>
          <a:p>
            <a:pPr marL="0" indent="0">
              <a:buFont typeface="Arial" pitchFamily="34" charset="0"/>
              <a:buNone/>
            </a:pPr>
            <a:r>
              <a:rPr lang="en-US" sz="2000" smtClean="0">
                <a:latin typeface="Courier New" panose="02070309020205020404" pitchFamily="49" charset="0"/>
                <a:cs typeface="Courier New" panose="02070309020205020404" pitchFamily="49" charset="0"/>
              </a:rPr>
              <a:t>*(&amp;a-1)= a;</a:t>
            </a:r>
          </a:p>
          <a:p>
            <a:pPr marL="0" indent="0">
              <a:buFont typeface="Arial" pitchFamily="34" charset="0"/>
              <a:buNone/>
            </a:pPr>
            <a:r>
              <a:rPr lang="en-US" sz="200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19392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x86 Calling Conventions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Full of “gotchas”</a:t>
            </a:r>
          </a:p>
          <a:p>
            <a:pPr lvl="1"/>
            <a:r>
              <a:rPr lang="en-US" dirty="0" smtClean="0"/>
              <a:t>These are usually why calling other binaries fail</a:t>
            </a:r>
          </a:p>
          <a:p>
            <a:pPr lvl="1"/>
            <a:endParaRPr lang="en-US" dirty="0"/>
          </a:p>
          <a:p>
            <a:r>
              <a:rPr lang="en-US" dirty="0" smtClean="0"/>
              <a:t>__</a:t>
            </a:r>
            <a:r>
              <a:rPr lang="en-US" dirty="0" err="1" smtClean="0"/>
              <a:t>cdecl</a:t>
            </a:r>
            <a:r>
              <a:rPr lang="en-US" dirty="0" smtClean="0"/>
              <a:t> (See-Deckle)</a:t>
            </a:r>
          </a:p>
          <a:p>
            <a:pPr lvl="1"/>
            <a:r>
              <a:rPr lang="en-US" dirty="0" smtClean="0"/>
              <a:t>Supports all C functionality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__</a:t>
            </a:r>
            <a:r>
              <a:rPr lang="en-US" dirty="0" err="1" smtClean="0"/>
              <a:t>stdcall</a:t>
            </a:r>
            <a:r>
              <a:rPr lang="en-US" dirty="0" smtClean="0"/>
              <a:t> (Standard Call) (ha)</a:t>
            </a:r>
          </a:p>
          <a:p>
            <a:pPr lvl="1"/>
            <a:r>
              <a:rPr lang="en-US" dirty="0" smtClean="0"/>
              <a:t>Win32 API uses this</a:t>
            </a:r>
          </a:p>
          <a:p>
            <a:pPr lvl="1"/>
            <a:endParaRPr lang="en-US" dirty="0"/>
          </a:p>
          <a:p>
            <a:r>
              <a:rPr lang="en-US" dirty="0" smtClean="0"/>
              <a:t>__</a:t>
            </a:r>
            <a:r>
              <a:rPr lang="en-US" dirty="0" err="1" smtClean="0"/>
              <a:t>fastcall</a:t>
            </a:r>
            <a:endParaRPr lang="en-US" dirty="0" smtClean="0"/>
          </a:p>
          <a:p>
            <a:pPr lvl="1"/>
            <a:r>
              <a:rPr lang="en-US" dirty="0" smtClean="0"/>
              <a:t>Uses registers more aggressively to go faster</a:t>
            </a:r>
          </a:p>
          <a:p>
            <a:pPr lvl="1"/>
            <a:endParaRPr lang="en-US" dirty="0"/>
          </a:p>
          <a:p>
            <a:r>
              <a:rPr lang="en-US" dirty="0" err="1" smtClean="0"/>
              <a:t>Thiscall</a:t>
            </a:r>
            <a:endParaRPr lang="en-US" dirty="0" smtClean="0"/>
          </a:p>
          <a:p>
            <a:pPr lvl="1"/>
            <a:r>
              <a:rPr lang="en-US" dirty="0" smtClean="0"/>
              <a:t>Used in C++ by member </a:t>
            </a:r>
            <a:r>
              <a:rPr lang="en-US" dirty="0" smtClean="0"/>
              <a:t>functions</a:t>
            </a:r>
          </a:p>
          <a:p>
            <a:pPr lvl="1"/>
            <a:endParaRPr lang="en-US" dirty="0"/>
          </a:p>
          <a:p>
            <a:r>
              <a:rPr lang="en-US" dirty="0" smtClean="0"/>
              <a:t>All described in the following slides (which </a:t>
            </a:r>
            <a:r>
              <a:rPr lang="en-US" dirty="0" smtClean="0"/>
              <a:t>I will skip)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762" y="6501704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The following slides based from </a:t>
            </a:r>
            <a:r>
              <a:rPr lang="en-US" dirty="0" err="1" smtClean="0"/>
              <a:t>Nemanja</a:t>
            </a:r>
            <a:r>
              <a:rPr lang="en-US" dirty="0" smtClean="0"/>
              <a:t> </a:t>
            </a:r>
            <a:r>
              <a:rPr lang="en-US" dirty="0" err="1" smtClean="0"/>
              <a:t>Trifunovic’s</a:t>
            </a:r>
            <a:r>
              <a:rPr lang="en-US" dirty="0" smtClean="0"/>
              <a:t> article “Calling Conventions Demystified”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29833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See Deckle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Expand arguments to 32 bits</a:t>
            </a:r>
          </a:p>
          <a:p>
            <a:r>
              <a:rPr lang="en-US" dirty="0" smtClean="0"/>
              <a:t>All arguments are on stack, right to left</a:t>
            </a:r>
          </a:p>
          <a:p>
            <a:r>
              <a:rPr lang="en-US" dirty="0" smtClean="0"/>
              <a:t>Decorated with an underscore</a:t>
            </a:r>
          </a:p>
          <a:p>
            <a:r>
              <a:rPr lang="en-US" dirty="0" smtClean="0"/>
              <a:t>Caller does stack cleanup</a:t>
            </a:r>
          </a:p>
          <a:p>
            <a:pPr lvl="1"/>
            <a:r>
              <a:rPr lang="en-US" dirty="0" smtClean="0"/>
              <a:t>This allows for a variable number of arguments</a:t>
            </a:r>
          </a:p>
          <a:p>
            <a:pPr lvl="2"/>
            <a:r>
              <a:rPr lang="en-US" dirty="0" err="1" smtClean="0"/>
              <a:t>printf</a:t>
            </a:r>
            <a:r>
              <a:rPr lang="en-US" dirty="0" smtClean="0"/>
              <a:t>(</a:t>
            </a:r>
            <a:r>
              <a:rPr lang="en-US" dirty="0" err="1" smtClean="0"/>
              <a:t>const</a:t>
            </a:r>
            <a:r>
              <a:rPr lang="en-US" dirty="0" smtClean="0"/>
              <a:t> char * format,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r>
              <a:rPr lang="en-US" dirty="0" smtClean="0"/>
              <a:t>);</a:t>
            </a:r>
            <a:endParaRPr lang="en-US" dirty="0"/>
          </a:p>
          <a:p>
            <a:pPr lvl="1"/>
            <a:r>
              <a:rPr lang="en-US" dirty="0" smtClean="0"/>
              <a:t>Generates bigger </a:t>
            </a:r>
            <a:r>
              <a:rPr lang="en-US" dirty="0" err="1" smtClean="0"/>
              <a:t>executables</a:t>
            </a:r>
            <a:endParaRPr lang="en-US" dirty="0" smtClean="0"/>
          </a:p>
          <a:p>
            <a:pPr lvl="2"/>
            <a:r>
              <a:rPr lang="en-US" dirty="0" smtClean="0"/>
              <a:t>Each call site performs cleanup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139220" y="6488668"/>
            <a:ext cx="20047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Nemanja</a:t>
            </a:r>
            <a:r>
              <a:rPr lang="en-US" dirty="0" smtClean="0"/>
              <a:t> </a:t>
            </a:r>
            <a:r>
              <a:rPr lang="en-US" dirty="0" err="1" smtClean="0"/>
              <a:t>Trifunovic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79346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See Deckle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; Calling    Add(7,19)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push 19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push 7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call _add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add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8	; clean up stack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;result is in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eax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510540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; body</a:t>
            </a:r>
          </a:p>
          <a:p>
            <a:pPr marL="0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// function prolog </a:t>
            </a:r>
            <a:endParaRPr lang="en-US" i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push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ebp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ebp,esp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sub esp,0C0h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push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ebx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push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esi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push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edi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lea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edi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,[ebp-0C0h] 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ecx,30h 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eax,0CCCCCCCCh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rep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stos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dword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[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edi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] </a:t>
            </a:r>
          </a:p>
          <a:p>
            <a:pPr marL="0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// return a + b</a:t>
            </a:r>
            <a:r>
              <a:rPr lang="en-US" i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eax,dword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[a]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add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eax,dword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[b] </a:t>
            </a:r>
          </a:p>
          <a:p>
            <a:pPr marL="0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// function epilog </a:t>
            </a:r>
            <a:endParaRPr lang="en-US" i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pop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edi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pop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esi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pop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ebx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esp,ebp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pop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ebp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ret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85900" y="1143000"/>
            <a:ext cx="43204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__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cdecl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add(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a,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b);</a:t>
            </a:r>
          </a:p>
        </p:txBody>
      </p:sp>
    </p:spTree>
    <p:extLst>
      <p:ext uri="{BB962C8B-B14F-4D97-AF65-F5344CB8AC3E}">
        <p14:creationId xmlns:p14="http://schemas.microsoft.com/office/powerpoint/2010/main" val="115759074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“Standard” Call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Expand Arguments to 32 bits</a:t>
            </a:r>
          </a:p>
          <a:p>
            <a:r>
              <a:rPr lang="en-US" dirty="0" smtClean="0"/>
              <a:t>All arguments are on stack, right to left</a:t>
            </a:r>
          </a:p>
          <a:p>
            <a:r>
              <a:rPr lang="en-US" dirty="0" smtClean="0"/>
              <a:t>Decorated with:</a:t>
            </a:r>
          </a:p>
          <a:p>
            <a:pPr lvl="1"/>
            <a:r>
              <a:rPr lang="en-US" dirty="0" smtClean="0"/>
              <a:t>Prepended underscore</a:t>
            </a:r>
          </a:p>
          <a:p>
            <a:pPr lvl="1"/>
            <a:r>
              <a:rPr lang="en-US" dirty="0" smtClean="0"/>
              <a:t>Appended @ and number of bytes stack needs</a:t>
            </a:r>
          </a:p>
          <a:p>
            <a:r>
              <a:rPr lang="en-US" dirty="0" err="1" smtClean="0"/>
              <a:t>Callee</a:t>
            </a:r>
            <a:r>
              <a:rPr lang="en-US" dirty="0" smtClean="0"/>
              <a:t> does stack cleanup</a:t>
            </a:r>
          </a:p>
          <a:p>
            <a:pPr lvl="1"/>
            <a:r>
              <a:rPr lang="en-US" dirty="0" smtClean="0"/>
              <a:t>Smaller </a:t>
            </a:r>
            <a:r>
              <a:rPr lang="en-US" dirty="0" err="1" smtClean="0"/>
              <a:t>Executables</a:t>
            </a:r>
            <a:endParaRPr lang="en-US" dirty="0" smtClean="0"/>
          </a:p>
          <a:p>
            <a:pPr lvl="1"/>
            <a:r>
              <a:rPr lang="en-US" dirty="0" smtClean="0"/>
              <a:t>Fixed number of arguments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80295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 Call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; Calling    Add(7,19)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push 19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push 7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call _add@8</a:t>
            </a:r>
          </a:p>
          <a:p>
            <a:pPr marL="0" indent="0">
              <a:buNone/>
            </a:pPr>
            <a:r>
              <a:rPr lang="en-US" strike="sngStrike" dirty="0" smtClean="0">
                <a:latin typeface="Courier New" pitchFamily="49" charset="0"/>
                <a:cs typeface="Courier New" pitchFamily="49" charset="0"/>
              </a:rPr>
              <a:t>add </a:t>
            </a:r>
            <a:r>
              <a:rPr lang="en-US" strike="sngStrike" dirty="0" err="1" smtClean="0">
                <a:latin typeface="Courier New" pitchFamily="49" charset="0"/>
                <a:cs typeface="Courier New" pitchFamily="49" charset="0"/>
              </a:rPr>
              <a:t>esp</a:t>
            </a:r>
            <a:r>
              <a:rPr lang="en-US" strike="sngStrike" dirty="0" smtClean="0">
                <a:latin typeface="Courier New" pitchFamily="49" charset="0"/>
                <a:cs typeface="Courier New" pitchFamily="49" charset="0"/>
              </a:rPr>
              <a:t>, 8	; clean up stack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;result is in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eax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510540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; body  (nearly identical)</a:t>
            </a:r>
          </a:p>
          <a:p>
            <a:pPr marL="0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// function prolog </a:t>
            </a:r>
            <a:endParaRPr lang="en-US" i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push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ebp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ebp,esp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sub esp,0C0h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push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ebx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push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esi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push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edi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lea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edi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,[ebp-0C0h] 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ecx,30h 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eax,0CCCCCCCCh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rep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stos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dword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[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edi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] </a:t>
            </a:r>
          </a:p>
          <a:p>
            <a:pPr marL="0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// return a + b</a:t>
            </a:r>
            <a:r>
              <a:rPr lang="en-US" i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eax,dword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[a]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add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eax,dword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[b] </a:t>
            </a:r>
          </a:p>
          <a:p>
            <a:pPr marL="0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// function epilog </a:t>
            </a:r>
            <a:endParaRPr lang="en-US" i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pop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edi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pop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esi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pop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ebx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esp,ebp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pop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ebp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ret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85900" y="1143000"/>
            <a:ext cx="45961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__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stdcall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add(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a,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b);</a:t>
            </a:r>
          </a:p>
        </p:txBody>
      </p:sp>
    </p:spTree>
    <p:extLst>
      <p:ext uri="{BB962C8B-B14F-4D97-AF65-F5344CB8AC3E}">
        <p14:creationId xmlns:p14="http://schemas.microsoft.com/office/powerpoint/2010/main" val="302348710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Fast Call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Attempts to go fast by using registers for the first two arguments</a:t>
            </a:r>
          </a:p>
          <a:p>
            <a:r>
              <a:rPr lang="en-US" dirty="0" smtClean="0"/>
              <a:t>Function decorated by:</a:t>
            </a:r>
          </a:p>
          <a:p>
            <a:pPr lvl="1"/>
            <a:r>
              <a:rPr lang="en-US" dirty="0" smtClean="0"/>
              <a:t>Prepended @</a:t>
            </a:r>
          </a:p>
          <a:p>
            <a:pPr lvl="1"/>
            <a:r>
              <a:rPr lang="en-US" dirty="0" smtClean="0"/>
              <a:t>Appended @ + number of bytes required by arguments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99442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Fast Call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; Calling    Add(7,19)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edx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19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ecx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 7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call @add@8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;result is in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eax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510540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// function prolog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push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ebp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ebp,esp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sub esp,0D8h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push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ebx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push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esi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push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edi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push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ecx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lea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edi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,[ebp-0D8h] 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ecx,36h 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eax,0CCCCCCCCh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rep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stos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dword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[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edi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]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pop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ecx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dword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[ebp-14h],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edx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dword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[ebp-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8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],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ecx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// return a + b; </a:t>
            </a:r>
            <a:endParaRPr lang="en-US" i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eax,dword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[a]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add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eax,dword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[b] </a:t>
            </a:r>
          </a:p>
          <a:p>
            <a:pPr marL="0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  <a:r>
              <a:rPr lang="en-US" i="1" dirty="0" smtClean="0"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function epilog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pop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edi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pop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esi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pop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ebx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esp,ebp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pop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ebp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ret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85900" y="1143000"/>
            <a:ext cx="47339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__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fastcall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add(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a,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b);</a:t>
            </a:r>
          </a:p>
        </p:txBody>
      </p:sp>
    </p:spTree>
    <p:extLst>
      <p:ext uri="{BB962C8B-B14F-4D97-AF65-F5344CB8AC3E}">
        <p14:creationId xmlns:p14="http://schemas.microsoft.com/office/powerpoint/2010/main" val="289256732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I care?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You rarely need to know this level of detail</a:t>
            </a:r>
          </a:p>
          <a:p>
            <a:endParaRPr lang="en-US" dirty="0"/>
          </a:p>
          <a:p>
            <a:r>
              <a:rPr lang="en-US" dirty="0" smtClean="0"/>
              <a:t>Helpful for understanding </a:t>
            </a:r>
            <a:r>
              <a:rPr lang="en-US" dirty="0" err="1" smtClean="0"/>
              <a:t>interop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Helpful for debugging</a:t>
            </a:r>
          </a:p>
          <a:p>
            <a:endParaRPr lang="en-US" dirty="0"/>
          </a:p>
          <a:p>
            <a:r>
              <a:rPr lang="en-US" dirty="0" smtClean="0"/>
              <a:t>Understand the limitations and </a:t>
            </a:r>
            <a:r>
              <a:rPr lang="en-US" b="1" dirty="0" smtClean="0"/>
              <a:t>COSTS</a:t>
            </a:r>
            <a:r>
              <a:rPr lang="en-US" dirty="0" smtClean="0"/>
              <a:t> of functions</a:t>
            </a:r>
          </a:p>
          <a:p>
            <a:pPr lvl="1"/>
            <a:r>
              <a:rPr lang="en-US" dirty="0" err="1" smtClean="0"/>
              <a:t>Inlining</a:t>
            </a:r>
            <a:r>
              <a:rPr lang="en-US" dirty="0" smtClean="0"/>
              <a:t> is nice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46798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 To Reality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Final Projects!</a:t>
            </a:r>
          </a:p>
          <a:p>
            <a:pPr lvl="1"/>
            <a:r>
              <a:rPr lang="en-US" dirty="0" smtClean="0"/>
              <a:t>Create one idea for a Final Project (Individually)</a:t>
            </a:r>
          </a:p>
          <a:p>
            <a:pPr lvl="1"/>
            <a:r>
              <a:rPr lang="en-US" dirty="0" smtClean="0"/>
              <a:t>Put it on a piece of whiteboard</a:t>
            </a:r>
          </a:p>
          <a:p>
            <a:pPr lvl="1"/>
            <a:r>
              <a:rPr lang="en-US" dirty="0" smtClean="0"/>
              <a:t>Sell it to the Class</a:t>
            </a:r>
          </a:p>
        </p:txBody>
      </p:sp>
    </p:spTree>
    <p:extLst>
      <p:ext uri="{BB962C8B-B14F-4D97-AF65-F5344CB8AC3E}">
        <p14:creationId xmlns:p14="http://schemas.microsoft.com/office/powerpoint/2010/main" val="2579348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Testing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List the types of problems I face</a:t>
            </a:r>
          </a:p>
          <a:p>
            <a:endParaRPr lang="en-US" dirty="0" smtClean="0"/>
          </a:p>
          <a:p>
            <a:r>
              <a:rPr lang="en-US" dirty="0" smtClean="0"/>
              <a:t>List the assumptions I make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List the cases to catch these problems</a:t>
            </a:r>
          </a:p>
          <a:p>
            <a:endParaRPr lang="en-US" dirty="0"/>
          </a:p>
          <a:p>
            <a:r>
              <a:rPr lang="en-US" dirty="0" smtClean="0"/>
              <a:t>Compress list of cases using assumptions</a:t>
            </a:r>
          </a:p>
        </p:txBody>
      </p:sp>
    </p:spTree>
    <p:extLst>
      <p:ext uri="{BB962C8B-B14F-4D97-AF65-F5344CB8AC3E}">
        <p14:creationId xmlns:p14="http://schemas.microsoft.com/office/powerpoint/2010/main" val="3068715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 To Reality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Final Exam </a:t>
            </a:r>
            <a:r>
              <a:rPr lang="en-US" dirty="0" smtClean="0"/>
              <a:t>Questions</a:t>
            </a:r>
            <a:endParaRPr lang="en-US" altLang="ja-JP" dirty="0"/>
          </a:p>
          <a:p>
            <a:pPr lvl="1"/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and 2</a:t>
            </a:r>
            <a:r>
              <a:rPr lang="en-US" baseline="30000" dirty="0"/>
              <a:t>nd</a:t>
            </a:r>
            <a:r>
              <a:rPr lang="en-US" dirty="0"/>
              <a:t> are due November 4</a:t>
            </a:r>
            <a:r>
              <a:rPr lang="en-US" baseline="30000" dirty="0"/>
              <a:t>th</a:t>
            </a:r>
            <a:r>
              <a:rPr lang="en-US" dirty="0"/>
              <a:t> </a:t>
            </a:r>
          </a:p>
          <a:p>
            <a:pPr lvl="1"/>
            <a:r>
              <a:rPr lang="en-US" altLang="ja-JP" dirty="0" smtClean="0"/>
              <a:t>         (</a:t>
            </a:r>
            <a:r>
              <a:rPr lang="ja-JP" altLang="en-US" dirty="0"/>
              <a:t>ﾉ</a:t>
            </a:r>
            <a:r>
              <a:rPr lang="kn-IN" dirty="0"/>
              <a:t>ಥ</a:t>
            </a:r>
            <a:r>
              <a:rPr lang="ja-JP" altLang="en-US" dirty="0"/>
              <a:t>益</a:t>
            </a:r>
            <a:r>
              <a:rPr lang="kn-IN" dirty="0"/>
              <a:t>ಥ）</a:t>
            </a:r>
            <a:r>
              <a:rPr lang="ja-JP" altLang="en-US" dirty="0"/>
              <a:t>ﾉ﻿ </a:t>
            </a:r>
            <a:r>
              <a:rPr lang="ja-JP" altLang="en-US" dirty="0" smtClean="0"/>
              <a:t>┻━┻</a:t>
            </a:r>
            <a:endParaRPr lang="en-US" altLang="ja-JP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HW3 is Posted</a:t>
            </a:r>
          </a:p>
          <a:p>
            <a:pPr lvl="1"/>
            <a:r>
              <a:rPr lang="en-US" dirty="0" smtClean="0"/>
              <a:t>Due Monday</a:t>
            </a:r>
          </a:p>
        </p:txBody>
      </p:sp>
    </p:spTree>
    <p:extLst>
      <p:ext uri="{BB962C8B-B14F-4D97-AF65-F5344CB8AC3E}">
        <p14:creationId xmlns:p14="http://schemas.microsoft.com/office/powerpoint/2010/main" val="222298382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 To Reality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Final Exam </a:t>
            </a:r>
            <a:r>
              <a:rPr lang="en-US" dirty="0" smtClean="0"/>
              <a:t>Questions</a:t>
            </a:r>
            <a:endParaRPr lang="en-US" altLang="ja-JP" dirty="0"/>
          </a:p>
          <a:p>
            <a:pPr lvl="1"/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and 2</a:t>
            </a:r>
            <a:r>
              <a:rPr lang="en-US" baseline="30000" dirty="0"/>
              <a:t>nd</a:t>
            </a:r>
            <a:r>
              <a:rPr lang="en-US" dirty="0"/>
              <a:t> are due November 4</a:t>
            </a:r>
            <a:r>
              <a:rPr lang="en-US" baseline="30000" dirty="0"/>
              <a:t>th</a:t>
            </a:r>
            <a:r>
              <a:rPr lang="en-US" dirty="0"/>
              <a:t> </a:t>
            </a:r>
          </a:p>
          <a:p>
            <a:pPr lvl="1"/>
            <a:r>
              <a:rPr lang="en-US" altLang="ja-JP" dirty="0" smtClean="0"/>
              <a:t>         (</a:t>
            </a:r>
            <a:r>
              <a:rPr lang="ja-JP" altLang="en-US" dirty="0"/>
              <a:t>ﾉ</a:t>
            </a:r>
            <a:r>
              <a:rPr lang="kn-IN" dirty="0"/>
              <a:t>ಥ</a:t>
            </a:r>
            <a:r>
              <a:rPr lang="ja-JP" altLang="en-US" dirty="0"/>
              <a:t>益</a:t>
            </a:r>
            <a:r>
              <a:rPr lang="kn-IN" dirty="0"/>
              <a:t>ಥ）</a:t>
            </a:r>
            <a:r>
              <a:rPr lang="ja-JP" altLang="en-US" dirty="0"/>
              <a:t>ﾉ﻿ </a:t>
            </a:r>
            <a:r>
              <a:rPr lang="ja-JP" altLang="en-US" dirty="0" smtClean="0"/>
              <a:t>┻━┻</a:t>
            </a:r>
            <a:endParaRPr lang="en-US" altLang="ja-JP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HW3 is Posted</a:t>
            </a:r>
          </a:p>
          <a:p>
            <a:pPr lvl="1"/>
            <a:r>
              <a:rPr lang="en-US" dirty="0" smtClean="0"/>
              <a:t>Due Monday</a:t>
            </a:r>
          </a:p>
          <a:p>
            <a:pPr lvl="1"/>
            <a:r>
              <a:rPr lang="en-US" dirty="0" smtClean="0"/>
              <a:t>You can start now.</a:t>
            </a:r>
          </a:p>
          <a:p>
            <a:pPr lvl="1"/>
            <a:r>
              <a:rPr lang="ja-JP" altLang="en-US" dirty="0" smtClean="0"/>
              <a:t>         ┬─┬</a:t>
            </a:r>
            <a:r>
              <a:rPr lang="ja-JP" altLang="en-US" dirty="0"/>
              <a:t>﻿ ノ</a:t>
            </a:r>
            <a:r>
              <a:rPr lang="en-US" altLang="ja-JP" dirty="0"/>
              <a:t>( </a:t>
            </a:r>
            <a:r>
              <a:rPr lang="ja-JP" altLang="en-US" dirty="0"/>
              <a:t>゜</a:t>
            </a:r>
            <a:r>
              <a:rPr lang="en-US" altLang="ja-JP" dirty="0"/>
              <a:t>-</a:t>
            </a:r>
            <a:r>
              <a:rPr lang="ja-JP" altLang="en-US" dirty="0"/>
              <a:t>゜ノ</a:t>
            </a:r>
            <a:r>
              <a:rPr lang="en-US" altLang="ja-JP" dirty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9426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Life of a Called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</a:t>
            </a:r>
            <a:r>
              <a:rPr lang="en-US" i="1" dirty="0" smtClean="0"/>
              <a:t>caller</a:t>
            </a:r>
            <a:r>
              <a:rPr lang="en-US" dirty="0" smtClean="0"/>
              <a:t> stores parameters “somewhere”</a:t>
            </a:r>
          </a:p>
          <a:p>
            <a:endParaRPr lang="en-US" dirty="0"/>
          </a:p>
          <a:p>
            <a:r>
              <a:rPr lang="en-US" dirty="0" smtClean="0"/>
              <a:t>Control (Execution) is passed to the </a:t>
            </a:r>
            <a:r>
              <a:rPr lang="en-US" i="1" dirty="0" err="1" smtClean="0"/>
              <a:t>callee</a:t>
            </a:r>
            <a:endParaRPr lang="en-US" i="1" dirty="0" smtClean="0"/>
          </a:p>
          <a:p>
            <a:endParaRPr lang="en-US" i="1" dirty="0"/>
          </a:p>
          <a:p>
            <a:r>
              <a:rPr lang="en-US" dirty="0" smtClean="0"/>
              <a:t>The </a:t>
            </a:r>
            <a:r>
              <a:rPr lang="en-US" dirty="0" err="1" smtClean="0"/>
              <a:t>callee</a:t>
            </a:r>
            <a:r>
              <a:rPr lang="en-US" dirty="0" smtClean="0"/>
              <a:t> does some stuff</a:t>
            </a:r>
          </a:p>
          <a:p>
            <a:endParaRPr lang="en-US" dirty="0"/>
          </a:p>
          <a:p>
            <a:r>
              <a:rPr lang="en-US" dirty="0" smtClean="0"/>
              <a:t>The </a:t>
            </a:r>
            <a:r>
              <a:rPr lang="en-US" dirty="0" err="1" smtClean="0"/>
              <a:t>callee</a:t>
            </a:r>
            <a:r>
              <a:rPr lang="en-US" dirty="0" smtClean="0"/>
              <a:t> stores the results “somewhere”</a:t>
            </a:r>
          </a:p>
          <a:p>
            <a:endParaRPr lang="en-US" dirty="0"/>
          </a:p>
          <a:p>
            <a:r>
              <a:rPr lang="en-US" dirty="0" smtClean="0"/>
              <a:t>Control is passed back to the caller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270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Calling Conventions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</a:t>
            </a:r>
            <a:r>
              <a:rPr lang="en-US" i="1" dirty="0" smtClean="0"/>
              <a:t>Calling Convention </a:t>
            </a:r>
            <a:r>
              <a:rPr lang="en-US" dirty="0" smtClean="0"/>
              <a:t>standardizes where those “</a:t>
            </a:r>
            <a:r>
              <a:rPr lang="en-US" dirty="0" err="1" smtClean="0"/>
              <a:t>somewheres</a:t>
            </a:r>
            <a:r>
              <a:rPr lang="en-US" dirty="0" smtClean="0"/>
              <a:t>” are.</a:t>
            </a:r>
            <a:endParaRPr lang="en-US" i="1" dirty="0"/>
          </a:p>
          <a:p>
            <a:pPr lvl="1"/>
            <a:r>
              <a:rPr lang="en-US" dirty="0" smtClean="0"/>
              <a:t>Registers? Data Memory?</a:t>
            </a:r>
          </a:p>
          <a:p>
            <a:pPr lvl="1"/>
            <a:r>
              <a:rPr lang="en-US" dirty="0" smtClean="0"/>
              <a:t>Return values?</a:t>
            </a:r>
          </a:p>
          <a:p>
            <a:pPr lvl="1"/>
            <a:r>
              <a:rPr lang="en-US" dirty="0" smtClean="0"/>
              <a:t>How do we return control back to the caller?</a:t>
            </a:r>
          </a:p>
          <a:p>
            <a:pPr lvl="1"/>
            <a:endParaRPr lang="en-US" dirty="0"/>
          </a:p>
          <a:p>
            <a:r>
              <a:rPr lang="en-US" b="1" dirty="0" smtClean="0"/>
              <a:t>It is just another type of contract</a:t>
            </a:r>
          </a:p>
          <a:p>
            <a:pPr lvl="1"/>
            <a:r>
              <a:rPr lang="en-US" dirty="0" smtClean="0"/>
              <a:t>The great thing about standards is that there are so many to choose from.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198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Calling Convention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We have decisions to make for registers:</a:t>
            </a:r>
          </a:p>
          <a:p>
            <a:pPr lvl="1"/>
            <a:r>
              <a:rPr lang="en-US" dirty="0" smtClean="0"/>
              <a:t>Are they used as part of the call?</a:t>
            </a:r>
          </a:p>
          <a:p>
            <a:pPr lvl="1"/>
            <a:r>
              <a:rPr lang="en-US" dirty="0" smtClean="0"/>
              <a:t>Are they preserved across the call?</a:t>
            </a:r>
          </a:p>
          <a:p>
            <a:pPr lvl="1"/>
            <a:r>
              <a:rPr lang="en-US" dirty="0" smtClean="0"/>
              <a:t>Are they reserved for other uses?</a:t>
            </a:r>
          </a:p>
          <a:p>
            <a:pPr lvl="1"/>
            <a:endParaRPr lang="en-US" dirty="0"/>
          </a:p>
          <a:p>
            <a:r>
              <a:rPr lang="en-US" dirty="0" smtClean="0"/>
              <a:t>… and about passing arguments around</a:t>
            </a:r>
          </a:p>
          <a:p>
            <a:pPr lvl="1"/>
            <a:r>
              <a:rPr lang="en-US" dirty="0" smtClean="0"/>
              <a:t>In registers?</a:t>
            </a:r>
          </a:p>
          <a:p>
            <a:pPr lvl="1"/>
            <a:r>
              <a:rPr lang="en-US" dirty="0" smtClean="0"/>
              <a:t>On the stack?</a:t>
            </a:r>
          </a:p>
          <a:p>
            <a:pPr lvl="1"/>
            <a:r>
              <a:rPr lang="en-US" dirty="0" smtClean="0"/>
              <a:t>In generic data memory?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7038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MIPs Specifics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Uses $</a:t>
            </a:r>
            <a:r>
              <a:rPr lang="en-US" dirty="0" err="1" smtClean="0"/>
              <a:t>vN</a:t>
            </a:r>
            <a:r>
              <a:rPr lang="en-US" dirty="0" smtClean="0"/>
              <a:t> to store results</a:t>
            </a:r>
          </a:p>
          <a:p>
            <a:pPr lvl="1"/>
            <a:r>
              <a:rPr lang="en-US" dirty="0" smtClean="0"/>
              <a:t>V for </a:t>
            </a:r>
            <a:r>
              <a:rPr lang="en-US" dirty="0" err="1" smtClean="0"/>
              <a:t>Valuetta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Uses $</a:t>
            </a:r>
            <a:r>
              <a:rPr lang="en-US" dirty="0" err="1" smtClean="0"/>
              <a:t>aN</a:t>
            </a:r>
            <a:r>
              <a:rPr lang="en-US" dirty="0" smtClean="0"/>
              <a:t> to store first 4 arguments</a:t>
            </a:r>
          </a:p>
          <a:p>
            <a:pPr lvl="1"/>
            <a:r>
              <a:rPr lang="en-US" dirty="0" smtClean="0"/>
              <a:t>A is for Argument, that’s good enough for me</a:t>
            </a:r>
          </a:p>
          <a:p>
            <a:pPr lvl="1"/>
            <a:r>
              <a:rPr lang="en-US" dirty="0" smtClean="0"/>
              <a:t>Extra are pushed to the stack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91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MIPs Specifics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$</a:t>
            </a:r>
            <a:r>
              <a:rPr lang="en-US" dirty="0" err="1" smtClean="0"/>
              <a:t>sN</a:t>
            </a:r>
            <a:r>
              <a:rPr lang="en-US" dirty="0" smtClean="0"/>
              <a:t> are Saved Temporaries</a:t>
            </a:r>
          </a:p>
          <a:p>
            <a:pPr lvl="1"/>
            <a:r>
              <a:rPr lang="en-US" dirty="0" smtClean="0"/>
              <a:t>The </a:t>
            </a:r>
            <a:r>
              <a:rPr lang="en-US" dirty="0" err="1" smtClean="0"/>
              <a:t>callee</a:t>
            </a:r>
            <a:r>
              <a:rPr lang="en-US" dirty="0" smtClean="0"/>
              <a:t> is responsible for saving these </a:t>
            </a:r>
            <a:r>
              <a:rPr lang="en-US" b="1" dirty="0" smtClean="0"/>
              <a:t>if used</a:t>
            </a:r>
            <a:endParaRPr lang="en-US" dirty="0" smtClean="0"/>
          </a:p>
          <a:p>
            <a:pPr lvl="1"/>
            <a:r>
              <a:rPr lang="en-US" dirty="0" smtClean="0"/>
              <a:t>The caller can assume they are unchanged</a:t>
            </a:r>
          </a:p>
          <a:p>
            <a:pPr lvl="1"/>
            <a:endParaRPr lang="en-US" dirty="0"/>
          </a:p>
          <a:p>
            <a:r>
              <a:rPr lang="en-US" dirty="0" smtClean="0"/>
              <a:t>$</a:t>
            </a:r>
            <a:r>
              <a:rPr lang="en-US" dirty="0" err="1" smtClean="0"/>
              <a:t>tN</a:t>
            </a:r>
            <a:r>
              <a:rPr lang="en-US" dirty="0" smtClean="0"/>
              <a:t> are Volatile Temporaries</a:t>
            </a:r>
          </a:p>
          <a:p>
            <a:pPr lvl="1"/>
            <a:r>
              <a:rPr lang="en-US" dirty="0" smtClean="0"/>
              <a:t>The </a:t>
            </a:r>
            <a:r>
              <a:rPr lang="en-US" dirty="0" err="1" smtClean="0"/>
              <a:t>callee</a:t>
            </a:r>
            <a:r>
              <a:rPr lang="en-US" dirty="0" smtClean="0"/>
              <a:t> can do whatever it wants with these</a:t>
            </a:r>
          </a:p>
          <a:p>
            <a:pPr lvl="1"/>
            <a:r>
              <a:rPr lang="en-US" dirty="0" smtClean="0"/>
              <a:t>The caller can’t rely on these across a call</a:t>
            </a:r>
          </a:p>
          <a:p>
            <a:pPr lvl="1"/>
            <a:endParaRPr lang="en-US" dirty="0"/>
          </a:p>
          <a:p>
            <a:r>
              <a:rPr lang="en-US" dirty="0" smtClean="0"/>
              <a:t>Advantages/Disadvantages to these?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502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8977</TotalTime>
  <Words>1963</Words>
  <Application>Microsoft Office PowerPoint</Application>
  <PresentationFormat>On-screen Show (4:3)</PresentationFormat>
  <Paragraphs>489</Paragraphs>
  <Slides>41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Office Theme</vt:lpstr>
      <vt:lpstr>b1101 Call of Duty</vt:lpstr>
      <vt:lpstr>Acknowledgements</vt:lpstr>
      <vt:lpstr>Today</vt:lpstr>
      <vt:lpstr>My Testing Strategy</vt:lpstr>
      <vt:lpstr>The Life of a Called Function</vt:lpstr>
      <vt:lpstr>Calling Conventions</vt:lpstr>
      <vt:lpstr>Calling Convention</vt:lpstr>
      <vt:lpstr>MIPs Specifics</vt:lpstr>
      <vt:lpstr>MIPs Specifics</vt:lpstr>
      <vt:lpstr>Frame Pointer</vt:lpstr>
      <vt:lpstr>Frame Pointer</vt:lpstr>
      <vt:lpstr>A MIPS calling convention’s frame</vt:lpstr>
      <vt:lpstr>Factorial Function</vt:lpstr>
      <vt:lpstr>Factorial Function</vt:lpstr>
      <vt:lpstr>Factorial Function</vt:lpstr>
      <vt:lpstr>Factorial Function</vt:lpstr>
      <vt:lpstr>Factorial Function Call Site</vt:lpstr>
      <vt:lpstr>Factorial Function Call Site</vt:lpstr>
      <vt:lpstr>Factorial Function Call Site</vt:lpstr>
      <vt:lpstr>Factorial Function Call Site</vt:lpstr>
      <vt:lpstr>Factorial Function Call Site</vt:lpstr>
      <vt:lpstr>Factorial Function</vt:lpstr>
      <vt:lpstr>Calling Function</vt:lpstr>
      <vt:lpstr>Key Gotchas</vt:lpstr>
      <vt:lpstr>Practice</vt:lpstr>
      <vt:lpstr>Vocab</vt:lpstr>
      <vt:lpstr>Vocab</vt:lpstr>
      <vt:lpstr>Stack Dump Example</vt:lpstr>
      <vt:lpstr>Hack the Stack</vt:lpstr>
      <vt:lpstr>Hack the Stack</vt:lpstr>
      <vt:lpstr>x86 Calling Conventions</vt:lpstr>
      <vt:lpstr>See Deckle</vt:lpstr>
      <vt:lpstr>See Deckle</vt:lpstr>
      <vt:lpstr>“Standard” Call</vt:lpstr>
      <vt:lpstr>Standard Call</vt:lpstr>
      <vt:lpstr>Fast Call</vt:lpstr>
      <vt:lpstr>Fast Call</vt:lpstr>
      <vt:lpstr>Why do I care?</vt:lpstr>
      <vt:lpstr>Back To Reality</vt:lpstr>
      <vt:lpstr>Back To Reality</vt:lpstr>
      <vt:lpstr>Back To Reality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</dc:creator>
  <cp:lastModifiedBy>Eric</cp:lastModifiedBy>
  <cp:revision>67</cp:revision>
  <dcterms:created xsi:type="dcterms:W3CDTF">2012-10-10T22:55:20Z</dcterms:created>
  <dcterms:modified xsi:type="dcterms:W3CDTF">2013-10-24T03:57:42Z</dcterms:modified>
</cp:coreProperties>
</file>