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3" r:id="rId2"/>
    <p:sldId id="258" r:id="rId3"/>
    <p:sldId id="259" r:id="rId4"/>
    <p:sldId id="263" r:id="rId5"/>
    <p:sldId id="264" r:id="rId6"/>
    <p:sldId id="286" r:id="rId7"/>
    <p:sldId id="287" r:id="rId8"/>
    <p:sldId id="262" r:id="rId9"/>
    <p:sldId id="265" r:id="rId10"/>
    <p:sldId id="288" r:id="rId11"/>
    <p:sldId id="268" r:id="rId12"/>
    <p:sldId id="266" r:id="rId13"/>
    <p:sldId id="279" r:id="rId14"/>
    <p:sldId id="275" r:id="rId15"/>
    <p:sldId id="269" r:id="rId16"/>
    <p:sldId id="271" r:id="rId17"/>
    <p:sldId id="273" r:id="rId18"/>
    <p:sldId id="274" r:id="rId19"/>
    <p:sldId id="270" r:id="rId20"/>
    <p:sldId id="272" r:id="rId21"/>
    <p:sldId id="276" r:id="rId22"/>
    <p:sldId id="277" r:id="rId23"/>
    <p:sldId id="280" r:id="rId24"/>
    <p:sldId id="278" r:id="rId25"/>
    <p:sldId id="289" r:id="rId26"/>
    <p:sldId id="284" r:id="rId27"/>
    <p:sldId id="282" r:id="rId28"/>
    <p:sldId id="285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30" autoAdjust="0"/>
  </p:normalViewPr>
  <p:slideViewPr>
    <p:cSldViewPr>
      <p:cViewPr varScale="1">
        <p:scale>
          <a:sx n="77" d="100"/>
          <a:sy n="77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63384-4314-47BB-8F31-20EB25ACBF6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722EC-537D-4C71-83E5-94FAA0EB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don’t use B later, so this doesn’t matter.  We don’t care if it gets executed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722EC-537D-4C71-83E5-94FAA0EB6D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0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2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9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4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6322-E2FE-4A41-AB1F-40F9F415E68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8D54-25C3-4697-A9D4-B38858F94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notesSlide" Target="../notesSlides/notesSlide3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tags" Target="../tags/tag103.xml"/><Relationship Id="rId41" Type="http://schemas.openxmlformats.org/officeDocument/2006/relationships/tags" Target="../tags/tag115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1.microchip.com/downloads/en/DeviceDoc/41213D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45.xml"/><Relationship Id="rId117" Type="http://schemas.openxmlformats.org/officeDocument/2006/relationships/tags" Target="../tags/tag236.xml"/><Relationship Id="rId21" Type="http://schemas.openxmlformats.org/officeDocument/2006/relationships/tags" Target="../tags/tag140.xml"/><Relationship Id="rId42" Type="http://schemas.openxmlformats.org/officeDocument/2006/relationships/tags" Target="../tags/tag161.xml"/><Relationship Id="rId47" Type="http://schemas.openxmlformats.org/officeDocument/2006/relationships/tags" Target="../tags/tag166.xml"/><Relationship Id="rId63" Type="http://schemas.openxmlformats.org/officeDocument/2006/relationships/tags" Target="../tags/tag182.xml"/><Relationship Id="rId68" Type="http://schemas.openxmlformats.org/officeDocument/2006/relationships/tags" Target="../tags/tag187.xml"/><Relationship Id="rId84" Type="http://schemas.openxmlformats.org/officeDocument/2006/relationships/tags" Target="../tags/tag203.xml"/><Relationship Id="rId89" Type="http://schemas.openxmlformats.org/officeDocument/2006/relationships/tags" Target="../tags/tag208.xml"/><Relationship Id="rId112" Type="http://schemas.openxmlformats.org/officeDocument/2006/relationships/tags" Target="../tags/tag231.xml"/><Relationship Id="rId133" Type="http://schemas.openxmlformats.org/officeDocument/2006/relationships/tags" Target="../tags/tag252.xml"/><Relationship Id="rId138" Type="http://schemas.openxmlformats.org/officeDocument/2006/relationships/tags" Target="../tags/tag257.xml"/><Relationship Id="rId154" Type="http://schemas.openxmlformats.org/officeDocument/2006/relationships/tags" Target="../tags/tag273.xml"/><Relationship Id="rId159" Type="http://schemas.openxmlformats.org/officeDocument/2006/relationships/tags" Target="../tags/tag278.xml"/><Relationship Id="rId175" Type="http://schemas.openxmlformats.org/officeDocument/2006/relationships/tags" Target="../tags/tag294.xml"/><Relationship Id="rId170" Type="http://schemas.openxmlformats.org/officeDocument/2006/relationships/tags" Target="../tags/tag289.xml"/><Relationship Id="rId16" Type="http://schemas.openxmlformats.org/officeDocument/2006/relationships/tags" Target="../tags/tag135.xml"/><Relationship Id="rId107" Type="http://schemas.openxmlformats.org/officeDocument/2006/relationships/tags" Target="../tags/tag226.xml"/><Relationship Id="rId11" Type="http://schemas.openxmlformats.org/officeDocument/2006/relationships/tags" Target="../tags/tag130.xml"/><Relationship Id="rId32" Type="http://schemas.openxmlformats.org/officeDocument/2006/relationships/tags" Target="../tags/tag151.xml"/><Relationship Id="rId37" Type="http://schemas.openxmlformats.org/officeDocument/2006/relationships/tags" Target="../tags/tag156.xml"/><Relationship Id="rId53" Type="http://schemas.openxmlformats.org/officeDocument/2006/relationships/tags" Target="../tags/tag172.xml"/><Relationship Id="rId58" Type="http://schemas.openxmlformats.org/officeDocument/2006/relationships/tags" Target="../tags/tag177.xml"/><Relationship Id="rId74" Type="http://schemas.openxmlformats.org/officeDocument/2006/relationships/tags" Target="../tags/tag193.xml"/><Relationship Id="rId79" Type="http://schemas.openxmlformats.org/officeDocument/2006/relationships/tags" Target="../tags/tag198.xml"/><Relationship Id="rId102" Type="http://schemas.openxmlformats.org/officeDocument/2006/relationships/tags" Target="../tags/tag221.xml"/><Relationship Id="rId123" Type="http://schemas.openxmlformats.org/officeDocument/2006/relationships/tags" Target="../tags/tag242.xml"/><Relationship Id="rId128" Type="http://schemas.openxmlformats.org/officeDocument/2006/relationships/tags" Target="../tags/tag247.xml"/><Relationship Id="rId144" Type="http://schemas.openxmlformats.org/officeDocument/2006/relationships/tags" Target="../tags/tag263.xml"/><Relationship Id="rId149" Type="http://schemas.openxmlformats.org/officeDocument/2006/relationships/tags" Target="../tags/tag268.xml"/><Relationship Id="rId5" Type="http://schemas.openxmlformats.org/officeDocument/2006/relationships/tags" Target="../tags/tag124.xml"/><Relationship Id="rId90" Type="http://schemas.openxmlformats.org/officeDocument/2006/relationships/tags" Target="../tags/tag209.xml"/><Relationship Id="rId95" Type="http://schemas.openxmlformats.org/officeDocument/2006/relationships/tags" Target="../tags/tag214.xml"/><Relationship Id="rId160" Type="http://schemas.openxmlformats.org/officeDocument/2006/relationships/tags" Target="../tags/tag279.xml"/><Relationship Id="rId165" Type="http://schemas.openxmlformats.org/officeDocument/2006/relationships/tags" Target="../tags/tag284.xml"/><Relationship Id="rId181" Type="http://schemas.openxmlformats.org/officeDocument/2006/relationships/tags" Target="../tags/tag300.xml"/><Relationship Id="rId186" Type="http://schemas.openxmlformats.org/officeDocument/2006/relationships/tags" Target="../tags/tag305.xml"/><Relationship Id="rId22" Type="http://schemas.openxmlformats.org/officeDocument/2006/relationships/tags" Target="../tags/tag141.xml"/><Relationship Id="rId27" Type="http://schemas.openxmlformats.org/officeDocument/2006/relationships/tags" Target="../tags/tag146.xml"/><Relationship Id="rId43" Type="http://schemas.openxmlformats.org/officeDocument/2006/relationships/tags" Target="../tags/tag162.xml"/><Relationship Id="rId48" Type="http://schemas.openxmlformats.org/officeDocument/2006/relationships/tags" Target="../tags/tag167.xml"/><Relationship Id="rId64" Type="http://schemas.openxmlformats.org/officeDocument/2006/relationships/tags" Target="../tags/tag183.xml"/><Relationship Id="rId69" Type="http://schemas.openxmlformats.org/officeDocument/2006/relationships/tags" Target="../tags/tag188.xml"/><Relationship Id="rId113" Type="http://schemas.openxmlformats.org/officeDocument/2006/relationships/tags" Target="../tags/tag232.xml"/><Relationship Id="rId118" Type="http://schemas.openxmlformats.org/officeDocument/2006/relationships/tags" Target="../tags/tag237.xml"/><Relationship Id="rId134" Type="http://schemas.openxmlformats.org/officeDocument/2006/relationships/tags" Target="../tags/tag253.xml"/><Relationship Id="rId139" Type="http://schemas.openxmlformats.org/officeDocument/2006/relationships/tags" Target="../tags/tag258.xml"/><Relationship Id="rId80" Type="http://schemas.openxmlformats.org/officeDocument/2006/relationships/tags" Target="../tags/tag199.xml"/><Relationship Id="rId85" Type="http://schemas.openxmlformats.org/officeDocument/2006/relationships/tags" Target="../tags/tag204.xml"/><Relationship Id="rId150" Type="http://schemas.openxmlformats.org/officeDocument/2006/relationships/tags" Target="../tags/tag269.xml"/><Relationship Id="rId155" Type="http://schemas.openxmlformats.org/officeDocument/2006/relationships/tags" Target="../tags/tag274.xml"/><Relationship Id="rId171" Type="http://schemas.openxmlformats.org/officeDocument/2006/relationships/tags" Target="../tags/tag290.xml"/><Relationship Id="rId176" Type="http://schemas.openxmlformats.org/officeDocument/2006/relationships/tags" Target="../tags/tag295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33" Type="http://schemas.openxmlformats.org/officeDocument/2006/relationships/tags" Target="../tags/tag152.xml"/><Relationship Id="rId38" Type="http://schemas.openxmlformats.org/officeDocument/2006/relationships/tags" Target="../tags/tag157.xml"/><Relationship Id="rId59" Type="http://schemas.openxmlformats.org/officeDocument/2006/relationships/tags" Target="../tags/tag178.xml"/><Relationship Id="rId103" Type="http://schemas.openxmlformats.org/officeDocument/2006/relationships/tags" Target="../tags/tag222.xml"/><Relationship Id="rId108" Type="http://schemas.openxmlformats.org/officeDocument/2006/relationships/tags" Target="../tags/tag227.xml"/><Relationship Id="rId124" Type="http://schemas.openxmlformats.org/officeDocument/2006/relationships/tags" Target="../tags/tag243.xml"/><Relationship Id="rId129" Type="http://schemas.openxmlformats.org/officeDocument/2006/relationships/tags" Target="../tags/tag248.xml"/><Relationship Id="rId54" Type="http://schemas.openxmlformats.org/officeDocument/2006/relationships/tags" Target="../tags/tag173.xml"/><Relationship Id="rId70" Type="http://schemas.openxmlformats.org/officeDocument/2006/relationships/tags" Target="../tags/tag189.xml"/><Relationship Id="rId75" Type="http://schemas.openxmlformats.org/officeDocument/2006/relationships/tags" Target="../tags/tag194.xml"/><Relationship Id="rId91" Type="http://schemas.openxmlformats.org/officeDocument/2006/relationships/tags" Target="../tags/tag210.xml"/><Relationship Id="rId96" Type="http://schemas.openxmlformats.org/officeDocument/2006/relationships/tags" Target="../tags/tag215.xml"/><Relationship Id="rId140" Type="http://schemas.openxmlformats.org/officeDocument/2006/relationships/tags" Target="../tags/tag259.xml"/><Relationship Id="rId145" Type="http://schemas.openxmlformats.org/officeDocument/2006/relationships/tags" Target="../tags/tag264.xml"/><Relationship Id="rId161" Type="http://schemas.openxmlformats.org/officeDocument/2006/relationships/tags" Target="../tags/tag280.xml"/><Relationship Id="rId166" Type="http://schemas.openxmlformats.org/officeDocument/2006/relationships/tags" Target="../tags/tag285.xml"/><Relationship Id="rId182" Type="http://schemas.openxmlformats.org/officeDocument/2006/relationships/tags" Target="../tags/tag301.xml"/><Relationship Id="rId187" Type="http://schemas.openxmlformats.org/officeDocument/2006/relationships/slideLayout" Target="../slideLayouts/slideLayout2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23" Type="http://schemas.openxmlformats.org/officeDocument/2006/relationships/tags" Target="../tags/tag142.xml"/><Relationship Id="rId28" Type="http://schemas.openxmlformats.org/officeDocument/2006/relationships/tags" Target="../tags/tag147.xml"/><Relationship Id="rId49" Type="http://schemas.openxmlformats.org/officeDocument/2006/relationships/tags" Target="../tags/tag168.xml"/><Relationship Id="rId114" Type="http://schemas.openxmlformats.org/officeDocument/2006/relationships/tags" Target="../tags/tag233.xml"/><Relationship Id="rId119" Type="http://schemas.openxmlformats.org/officeDocument/2006/relationships/tags" Target="../tags/tag238.xml"/><Relationship Id="rId44" Type="http://schemas.openxmlformats.org/officeDocument/2006/relationships/tags" Target="../tags/tag163.xml"/><Relationship Id="rId60" Type="http://schemas.openxmlformats.org/officeDocument/2006/relationships/tags" Target="../tags/tag179.xml"/><Relationship Id="rId65" Type="http://schemas.openxmlformats.org/officeDocument/2006/relationships/tags" Target="../tags/tag184.xml"/><Relationship Id="rId81" Type="http://schemas.openxmlformats.org/officeDocument/2006/relationships/tags" Target="../tags/tag200.xml"/><Relationship Id="rId86" Type="http://schemas.openxmlformats.org/officeDocument/2006/relationships/tags" Target="../tags/tag205.xml"/><Relationship Id="rId130" Type="http://schemas.openxmlformats.org/officeDocument/2006/relationships/tags" Target="../tags/tag249.xml"/><Relationship Id="rId135" Type="http://schemas.openxmlformats.org/officeDocument/2006/relationships/tags" Target="../tags/tag254.xml"/><Relationship Id="rId151" Type="http://schemas.openxmlformats.org/officeDocument/2006/relationships/tags" Target="../tags/tag270.xml"/><Relationship Id="rId156" Type="http://schemas.openxmlformats.org/officeDocument/2006/relationships/tags" Target="../tags/tag275.xml"/><Relationship Id="rId177" Type="http://schemas.openxmlformats.org/officeDocument/2006/relationships/tags" Target="../tags/tag296.xml"/><Relationship Id="rId172" Type="http://schemas.openxmlformats.org/officeDocument/2006/relationships/tags" Target="../tags/tag291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9" Type="http://schemas.openxmlformats.org/officeDocument/2006/relationships/tags" Target="../tags/tag158.xml"/><Relationship Id="rId109" Type="http://schemas.openxmlformats.org/officeDocument/2006/relationships/tags" Target="../tags/tag228.xml"/><Relationship Id="rId34" Type="http://schemas.openxmlformats.org/officeDocument/2006/relationships/tags" Target="../tags/tag153.xml"/><Relationship Id="rId50" Type="http://schemas.openxmlformats.org/officeDocument/2006/relationships/tags" Target="../tags/tag169.xml"/><Relationship Id="rId55" Type="http://schemas.openxmlformats.org/officeDocument/2006/relationships/tags" Target="../tags/tag174.xml"/><Relationship Id="rId76" Type="http://schemas.openxmlformats.org/officeDocument/2006/relationships/tags" Target="../tags/tag195.xml"/><Relationship Id="rId97" Type="http://schemas.openxmlformats.org/officeDocument/2006/relationships/tags" Target="../tags/tag216.xml"/><Relationship Id="rId104" Type="http://schemas.openxmlformats.org/officeDocument/2006/relationships/tags" Target="../tags/tag223.xml"/><Relationship Id="rId120" Type="http://schemas.openxmlformats.org/officeDocument/2006/relationships/tags" Target="../tags/tag239.xml"/><Relationship Id="rId125" Type="http://schemas.openxmlformats.org/officeDocument/2006/relationships/tags" Target="../tags/tag244.xml"/><Relationship Id="rId141" Type="http://schemas.openxmlformats.org/officeDocument/2006/relationships/tags" Target="../tags/tag260.xml"/><Relationship Id="rId146" Type="http://schemas.openxmlformats.org/officeDocument/2006/relationships/tags" Target="../tags/tag265.xml"/><Relationship Id="rId167" Type="http://schemas.openxmlformats.org/officeDocument/2006/relationships/tags" Target="../tags/tag286.xml"/><Relationship Id="rId188" Type="http://schemas.openxmlformats.org/officeDocument/2006/relationships/notesSlide" Target="../notesSlides/notesSlide5.xml"/><Relationship Id="rId7" Type="http://schemas.openxmlformats.org/officeDocument/2006/relationships/tags" Target="../tags/tag126.xml"/><Relationship Id="rId71" Type="http://schemas.openxmlformats.org/officeDocument/2006/relationships/tags" Target="../tags/tag190.xml"/><Relationship Id="rId92" Type="http://schemas.openxmlformats.org/officeDocument/2006/relationships/tags" Target="../tags/tag211.xml"/><Relationship Id="rId162" Type="http://schemas.openxmlformats.org/officeDocument/2006/relationships/tags" Target="../tags/tag281.xml"/><Relationship Id="rId183" Type="http://schemas.openxmlformats.org/officeDocument/2006/relationships/tags" Target="../tags/tag302.xml"/><Relationship Id="rId2" Type="http://schemas.openxmlformats.org/officeDocument/2006/relationships/tags" Target="../tags/tag121.xml"/><Relationship Id="rId29" Type="http://schemas.openxmlformats.org/officeDocument/2006/relationships/tags" Target="../tags/tag148.xml"/><Relationship Id="rId24" Type="http://schemas.openxmlformats.org/officeDocument/2006/relationships/tags" Target="../tags/tag143.xml"/><Relationship Id="rId40" Type="http://schemas.openxmlformats.org/officeDocument/2006/relationships/tags" Target="../tags/tag159.xml"/><Relationship Id="rId45" Type="http://schemas.openxmlformats.org/officeDocument/2006/relationships/tags" Target="../tags/tag164.xml"/><Relationship Id="rId66" Type="http://schemas.openxmlformats.org/officeDocument/2006/relationships/tags" Target="../tags/tag185.xml"/><Relationship Id="rId87" Type="http://schemas.openxmlformats.org/officeDocument/2006/relationships/tags" Target="../tags/tag206.xml"/><Relationship Id="rId110" Type="http://schemas.openxmlformats.org/officeDocument/2006/relationships/tags" Target="../tags/tag229.xml"/><Relationship Id="rId115" Type="http://schemas.openxmlformats.org/officeDocument/2006/relationships/tags" Target="../tags/tag234.xml"/><Relationship Id="rId131" Type="http://schemas.openxmlformats.org/officeDocument/2006/relationships/tags" Target="../tags/tag250.xml"/><Relationship Id="rId136" Type="http://schemas.openxmlformats.org/officeDocument/2006/relationships/tags" Target="../tags/tag255.xml"/><Relationship Id="rId157" Type="http://schemas.openxmlformats.org/officeDocument/2006/relationships/tags" Target="../tags/tag276.xml"/><Relationship Id="rId178" Type="http://schemas.openxmlformats.org/officeDocument/2006/relationships/tags" Target="../tags/tag297.xml"/><Relationship Id="rId61" Type="http://schemas.openxmlformats.org/officeDocument/2006/relationships/tags" Target="../tags/tag180.xml"/><Relationship Id="rId82" Type="http://schemas.openxmlformats.org/officeDocument/2006/relationships/tags" Target="../tags/tag201.xml"/><Relationship Id="rId152" Type="http://schemas.openxmlformats.org/officeDocument/2006/relationships/tags" Target="../tags/tag271.xml"/><Relationship Id="rId173" Type="http://schemas.openxmlformats.org/officeDocument/2006/relationships/tags" Target="../tags/tag292.xml"/><Relationship Id="rId19" Type="http://schemas.openxmlformats.org/officeDocument/2006/relationships/tags" Target="../tags/tag138.xml"/><Relationship Id="rId14" Type="http://schemas.openxmlformats.org/officeDocument/2006/relationships/tags" Target="../tags/tag133.xml"/><Relationship Id="rId30" Type="http://schemas.openxmlformats.org/officeDocument/2006/relationships/tags" Target="../tags/tag149.xml"/><Relationship Id="rId35" Type="http://schemas.openxmlformats.org/officeDocument/2006/relationships/tags" Target="../tags/tag154.xml"/><Relationship Id="rId56" Type="http://schemas.openxmlformats.org/officeDocument/2006/relationships/tags" Target="../tags/tag175.xml"/><Relationship Id="rId77" Type="http://schemas.openxmlformats.org/officeDocument/2006/relationships/tags" Target="../tags/tag196.xml"/><Relationship Id="rId100" Type="http://schemas.openxmlformats.org/officeDocument/2006/relationships/tags" Target="../tags/tag219.xml"/><Relationship Id="rId105" Type="http://schemas.openxmlformats.org/officeDocument/2006/relationships/tags" Target="../tags/tag224.xml"/><Relationship Id="rId126" Type="http://schemas.openxmlformats.org/officeDocument/2006/relationships/tags" Target="../tags/tag245.xml"/><Relationship Id="rId147" Type="http://schemas.openxmlformats.org/officeDocument/2006/relationships/tags" Target="../tags/tag266.xml"/><Relationship Id="rId168" Type="http://schemas.openxmlformats.org/officeDocument/2006/relationships/tags" Target="../tags/tag287.xml"/><Relationship Id="rId8" Type="http://schemas.openxmlformats.org/officeDocument/2006/relationships/tags" Target="../tags/tag127.xml"/><Relationship Id="rId51" Type="http://schemas.openxmlformats.org/officeDocument/2006/relationships/tags" Target="../tags/tag170.xml"/><Relationship Id="rId72" Type="http://schemas.openxmlformats.org/officeDocument/2006/relationships/tags" Target="../tags/tag191.xml"/><Relationship Id="rId93" Type="http://schemas.openxmlformats.org/officeDocument/2006/relationships/tags" Target="../tags/tag212.xml"/><Relationship Id="rId98" Type="http://schemas.openxmlformats.org/officeDocument/2006/relationships/tags" Target="../tags/tag217.xml"/><Relationship Id="rId121" Type="http://schemas.openxmlformats.org/officeDocument/2006/relationships/tags" Target="../tags/tag240.xml"/><Relationship Id="rId142" Type="http://schemas.openxmlformats.org/officeDocument/2006/relationships/tags" Target="../tags/tag261.xml"/><Relationship Id="rId163" Type="http://schemas.openxmlformats.org/officeDocument/2006/relationships/tags" Target="../tags/tag282.xml"/><Relationship Id="rId184" Type="http://schemas.openxmlformats.org/officeDocument/2006/relationships/tags" Target="../tags/tag303.xml"/><Relationship Id="rId3" Type="http://schemas.openxmlformats.org/officeDocument/2006/relationships/tags" Target="../tags/tag122.xml"/><Relationship Id="rId25" Type="http://schemas.openxmlformats.org/officeDocument/2006/relationships/tags" Target="../tags/tag144.xml"/><Relationship Id="rId46" Type="http://schemas.openxmlformats.org/officeDocument/2006/relationships/tags" Target="../tags/tag165.xml"/><Relationship Id="rId67" Type="http://schemas.openxmlformats.org/officeDocument/2006/relationships/tags" Target="../tags/tag186.xml"/><Relationship Id="rId116" Type="http://schemas.openxmlformats.org/officeDocument/2006/relationships/tags" Target="../tags/tag235.xml"/><Relationship Id="rId137" Type="http://schemas.openxmlformats.org/officeDocument/2006/relationships/tags" Target="../tags/tag256.xml"/><Relationship Id="rId158" Type="http://schemas.openxmlformats.org/officeDocument/2006/relationships/tags" Target="../tags/tag277.xml"/><Relationship Id="rId20" Type="http://schemas.openxmlformats.org/officeDocument/2006/relationships/tags" Target="../tags/tag139.xml"/><Relationship Id="rId41" Type="http://schemas.openxmlformats.org/officeDocument/2006/relationships/tags" Target="../tags/tag160.xml"/><Relationship Id="rId62" Type="http://schemas.openxmlformats.org/officeDocument/2006/relationships/tags" Target="../tags/tag181.xml"/><Relationship Id="rId83" Type="http://schemas.openxmlformats.org/officeDocument/2006/relationships/tags" Target="../tags/tag202.xml"/><Relationship Id="rId88" Type="http://schemas.openxmlformats.org/officeDocument/2006/relationships/tags" Target="../tags/tag207.xml"/><Relationship Id="rId111" Type="http://schemas.openxmlformats.org/officeDocument/2006/relationships/tags" Target="../tags/tag230.xml"/><Relationship Id="rId132" Type="http://schemas.openxmlformats.org/officeDocument/2006/relationships/tags" Target="../tags/tag251.xml"/><Relationship Id="rId153" Type="http://schemas.openxmlformats.org/officeDocument/2006/relationships/tags" Target="../tags/tag272.xml"/><Relationship Id="rId174" Type="http://schemas.openxmlformats.org/officeDocument/2006/relationships/tags" Target="../tags/tag293.xml"/><Relationship Id="rId179" Type="http://schemas.openxmlformats.org/officeDocument/2006/relationships/tags" Target="../tags/tag298.xml"/><Relationship Id="rId15" Type="http://schemas.openxmlformats.org/officeDocument/2006/relationships/tags" Target="../tags/tag134.xml"/><Relationship Id="rId36" Type="http://schemas.openxmlformats.org/officeDocument/2006/relationships/tags" Target="../tags/tag155.xml"/><Relationship Id="rId57" Type="http://schemas.openxmlformats.org/officeDocument/2006/relationships/tags" Target="../tags/tag176.xml"/><Relationship Id="rId106" Type="http://schemas.openxmlformats.org/officeDocument/2006/relationships/tags" Target="../tags/tag225.xml"/><Relationship Id="rId127" Type="http://schemas.openxmlformats.org/officeDocument/2006/relationships/tags" Target="../tags/tag246.xml"/><Relationship Id="rId10" Type="http://schemas.openxmlformats.org/officeDocument/2006/relationships/tags" Target="../tags/tag129.xml"/><Relationship Id="rId31" Type="http://schemas.openxmlformats.org/officeDocument/2006/relationships/tags" Target="../tags/tag150.xml"/><Relationship Id="rId52" Type="http://schemas.openxmlformats.org/officeDocument/2006/relationships/tags" Target="../tags/tag171.xml"/><Relationship Id="rId73" Type="http://schemas.openxmlformats.org/officeDocument/2006/relationships/tags" Target="../tags/tag192.xml"/><Relationship Id="rId78" Type="http://schemas.openxmlformats.org/officeDocument/2006/relationships/tags" Target="../tags/tag197.xml"/><Relationship Id="rId94" Type="http://schemas.openxmlformats.org/officeDocument/2006/relationships/tags" Target="../tags/tag213.xml"/><Relationship Id="rId99" Type="http://schemas.openxmlformats.org/officeDocument/2006/relationships/tags" Target="../tags/tag218.xml"/><Relationship Id="rId101" Type="http://schemas.openxmlformats.org/officeDocument/2006/relationships/tags" Target="../tags/tag220.xml"/><Relationship Id="rId122" Type="http://schemas.openxmlformats.org/officeDocument/2006/relationships/tags" Target="../tags/tag241.xml"/><Relationship Id="rId143" Type="http://schemas.openxmlformats.org/officeDocument/2006/relationships/tags" Target="../tags/tag262.xml"/><Relationship Id="rId148" Type="http://schemas.openxmlformats.org/officeDocument/2006/relationships/tags" Target="../tags/tag267.xml"/><Relationship Id="rId164" Type="http://schemas.openxmlformats.org/officeDocument/2006/relationships/tags" Target="../tags/tag283.xml"/><Relationship Id="rId169" Type="http://schemas.openxmlformats.org/officeDocument/2006/relationships/tags" Target="../tags/tag288.xml"/><Relationship Id="rId185" Type="http://schemas.openxmlformats.org/officeDocument/2006/relationships/tags" Target="../tags/tag304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80" Type="http://schemas.openxmlformats.org/officeDocument/2006/relationships/tags" Target="../tags/tag29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cxtal.com/clk_hm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9" Type="http://schemas.openxmlformats.org/officeDocument/2006/relationships/tags" Target="../tags/tag73.xml"/><Relationship Id="rId3" Type="http://schemas.openxmlformats.org/officeDocument/2006/relationships/tags" Target="../tags/tag37.xml"/><Relationship Id="rId21" Type="http://schemas.openxmlformats.org/officeDocument/2006/relationships/tags" Target="../tags/tag55.xml"/><Relationship Id="rId34" Type="http://schemas.openxmlformats.org/officeDocument/2006/relationships/tags" Target="../tags/tag68.xml"/><Relationship Id="rId42" Type="http://schemas.openxmlformats.org/officeDocument/2006/relationships/notesSlide" Target="../notesSlides/notesSlide2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33" Type="http://schemas.openxmlformats.org/officeDocument/2006/relationships/tags" Target="../tags/tag67.xml"/><Relationship Id="rId38" Type="http://schemas.openxmlformats.org/officeDocument/2006/relationships/tags" Target="../tags/tag72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29" Type="http://schemas.openxmlformats.org/officeDocument/2006/relationships/tags" Target="../tags/tag63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tags" Target="../tags/tag66.xml"/><Relationship Id="rId37" Type="http://schemas.openxmlformats.org/officeDocument/2006/relationships/tags" Target="../tags/tag71.xml"/><Relationship Id="rId40" Type="http://schemas.openxmlformats.org/officeDocument/2006/relationships/tags" Target="../tags/tag74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36" Type="http://schemas.openxmlformats.org/officeDocument/2006/relationships/tags" Target="../tags/tag70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tags" Target="../tags/tag65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Relationship Id="rId35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Multi-Cycle CPUs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TL;DR;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Unable to change for each instruction</a:t>
            </a:r>
          </a:p>
          <a:p>
            <a:endParaRPr lang="en-US" dirty="0"/>
          </a:p>
          <a:p>
            <a:r>
              <a:rPr lang="en-US" dirty="0" smtClean="0"/>
              <a:t>Slow instruction slows EVERY instruction</a:t>
            </a:r>
          </a:p>
          <a:p>
            <a:endParaRPr lang="en-US" dirty="0"/>
          </a:p>
          <a:p>
            <a:r>
              <a:rPr lang="en-US" dirty="0" smtClean="0"/>
              <a:t>Harrison Bergeron applied to Transistors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8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51EC-3247-D646-96AD-482459183CA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4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545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Reducing Cycle Time</a:t>
            </a:r>
          </a:p>
        </p:txBody>
      </p:sp>
      <p:sp>
        <p:nvSpPr>
          <p:cNvPr id="19460" name="Rectangle 4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5450" y="1143000"/>
            <a:ext cx="8229600" cy="115173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Cut combinational dependency graph and insert register / latch</a:t>
            </a:r>
          </a:p>
          <a:p>
            <a:pPr eaLnBrk="1" hangingPunct="1"/>
            <a:r>
              <a:rPr lang="en-US" dirty="0"/>
              <a:t>Do same work in </a:t>
            </a:r>
            <a:r>
              <a:rPr lang="en-US" dirty="0" smtClean="0"/>
              <a:t>N fast </a:t>
            </a:r>
            <a:r>
              <a:rPr lang="en-US" dirty="0"/>
              <a:t>cycles, rather than one slow one</a:t>
            </a:r>
          </a:p>
        </p:txBody>
      </p:sp>
      <p:grpSp>
        <p:nvGrpSpPr>
          <p:cNvPr id="19461" name="Group 4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70500" y="2227262"/>
            <a:ext cx="2184400" cy="4478338"/>
            <a:chOff x="3320" y="1048"/>
            <a:chExt cx="1376" cy="2821"/>
          </a:xfrm>
        </p:grpSpPr>
        <p:sp>
          <p:nvSpPr>
            <p:cNvPr id="19479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20" y="107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0" name="Freeform 19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3324" y="111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1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47" y="104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82" name="AutoShape 2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20" y="1502"/>
              <a:ext cx="1328" cy="656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Rectangle 2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47" y="1576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(A)</a:t>
              </a:r>
            </a:p>
          </p:txBody>
        </p:sp>
        <p:sp>
          <p:nvSpPr>
            <p:cNvPr id="19484" name="Line 2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52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5" name="Line 2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69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6" name="Line 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6" y="125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7" name="Rectangle 2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368" y="3662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Freeform 2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366" y="3702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9" name="Rectangle 2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95" y="3640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90" name="Line 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00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1" name="Line 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74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2" name="Line 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464" y="341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3" name="Rectangle 3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20" y="2414"/>
              <a:ext cx="1328" cy="17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4" name="Freeform 33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3324" y="2454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5" name="Rectangle 3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447" y="2392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</a:rPr>
                <a:t>storage element</a:t>
              </a:r>
            </a:p>
          </p:txBody>
        </p:sp>
        <p:sp>
          <p:nvSpPr>
            <p:cNvPr id="19496" name="Line 35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7" name="Line 3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69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8" name="Line 37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416" y="216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9" name="AutoShape 38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320" y="2846"/>
              <a:ext cx="1328" cy="560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0" name="Rectangle 39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447" y="282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 (B)</a:t>
              </a:r>
            </a:p>
          </p:txBody>
        </p:sp>
        <p:sp>
          <p:nvSpPr>
            <p:cNvPr id="19501" name="Line 40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52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2" name="Line 4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69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3" name="Line 42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416" y="259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6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570162"/>
            <a:ext cx="2895600" cy="3792538"/>
            <a:chOff x="672" y="1138"/>
            <a:chExt cx="1824" cy="2389"/>
          </a:xfrm>
        </p:grpSpPr>
        <p:sp>
          <p:nvSpPr>
            <p:cNvPr id="19464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72" y="116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Freeform 5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70" y="120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6" name="Rectangle 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99" y="113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67" name="AutoShape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72" y="1592"/>
              <a:ext cx="1328" cy="1472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Rectangle 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99" y="1714"/>
              <a:ext cx="1035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Acyclic </a:t>
              </a:r>
            </a:p>
            <a:p>
              <a:pPr eaLnBrk="0" hangingPunct="0"/>
              <a:r>
                <a:rPr lang="en-US"/>
                <a:t>Combinational</a:t>
              </a:r>
            </a:p>
            <a:p>
              <a:pPr eaLnBrk="0" hangingPunct="0"/>
              <a:r>
                <a:rPr lang="en-US"/>
                <a:t>Logic</a:t>
              </a:r>
            </a:p>
          </p:txBody>
        </p:sp>
        <p:sp>
          <p:nvSpPr>
            <p:cNvPr id="19469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104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968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72" y="3320"/>
              <a:ext cx="132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3" name="Freeform 1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870" y="3360"/>
              <a:ext cx="97" cy="97"/>
            </a:xfrm>
            <a:custGeom>
              <a:avLst/>
              <a:gdLst>
                <a:gd name="T0" fmla="*/ 0 w 97"/>
                <a:gd name="T1" fmla="*/ 0 h 97"/>
                <a:gd name="T2" fmla="*/ 96 w 97"/>
                <a:gd name="T3" fmla="*/ 48 h 97"/>
                <a:gd name="T4" fmla="*/ 0 w 97"/>
                <a:gd name="T5" fmla="*/ 96 h 97"/>
                <a:gd name="T6" fmla="*/ 0 60000 65536"/>
                <a:gd name="T7" fmla="*/ 0 60000 65536"/>
                <a:gd name="T8" fmla="*/ 0 60000 65536"/>
                <a:gd name="T9" fmla="*/ 0 w 97"/>
                <a:gd name="T10" fmla="*/ 0 h 97"/>
                <a:gd name="T11" fmla="*/ 97 w 97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97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99" y="3298"/>
              <a:ext cx="1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storage element</a:t>
              </a:r>
            </a:p>
          </p:txBody>
        </p:sp>
        <p:sp>
          <p:nvSpPr>
            <p:cNvPr id="19475" name="Line 15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104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24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8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Arc 4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672" y="2064"/>
              <a:ext cx="1824" cy="480"/>
            </a:xfrm>
            <a:custGeom>
              <a:avLst/>
              <a:gdLst>
                <a:gd name="T0" fmla="*/ 1824 w 21600"/>
                <a:gd name="T1" fmla="*/ 0 h 21600"/>
                <a:gd name="T2" fmla="*/ 0 w 21600"/>
                <a:gd name="T3" fmla="*/ 48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3" name="AutoShape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64013" y="4183062"/>
            <a:ext cx="752475" cy="568325"/>
          </a:xfrm>
          <a:prstGeom prst="rightArrow">
            <a:avLst>
              <a:gd name="adj1" fmla="val 50000"/>
              <a:gd name="adj2" fmla="val 3310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0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Free up fast instructions from slow clock curse</a:t>
            </a:r>
          </a:p>
          <a:p>
            <a:pPr lvl="1"/>
            <a:r>
              <a:rPr lang="en-US" dirty="0" smtClean="0"/>
              <a:t>Load Word is Super Slow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 better use of available resources</a:t>
            </a:r>
          </a:p>
          <a:p>
            <a:pPr lvl="1"/>
            <a:r>
              <a:rPr lang="en-US" dirty="0" smtClean="0"/>
              <a:t>Reuse components (2 Memories, 2 or 3 Adders)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Free up space to speed up components</a:t>
            </a:r>
          </a:p>
          <a:p>
            <a:pPr lvl="1"/>
            <a:r>
              <a:rPr lang="en-US" dirty="0" smtClean="0"/>
              <a:t>One big  fast ALU, not multiple slow ALU/adders</a:t>
            </a:r>
          </a:p>
        </p:txBody>
      </p:sp>
    </p:spTree>
    <p:extLst>
      <p:ext uri="{BB962C8B-B14F-4D97-AF65-F5344CB8AC3E}">
        <p14:creationId xmlns:p14="http://schemas.microsoft.com/office/powerpoint/2010/main" val="2662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Multi-Cycle CPUs in the Wild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 in small embedded spaces</a:t>
            </a:r>
          </a:p>
          <a:p>
            <a:pPr lvl="1"/>
            <a:r>
              <a:rPr lang="en-US" dirty="0" smtClean="0"/>
              <a:t>PIC16, PIC18</a:t>
            </a:r>
          </a:p>
          <a:p>
            <a:pPr lvl="1"/>
            <a:r>
              <a:rPr lang="en-US" dirty="0" smtClean="0"/>
              <a:t>4 bit micros (watches)</a:t>
            </a:r>
          </a:p>
          <a:p>
            <a:endParaRPr lang="en-US" dirty="0"/>
          </a:p>
          <a:p>
            <a:r>
              <a:rPr lang="en-US" dirty="0" smtClean="0"/>
              <a:t>Marketing will try to confuse you</a:t>
            </a:r>
          </a:p>
          <a:p>
            <a:pPr lvl="1"/>
            <a:r>
              <a:rPr lang="en-US" dirty="0" smtClean="0"/>
              <a:t>Advertise MHz</a:t>
            </a:r>
          </a:p>
          <a:p>
            <a:pPr lvl="1"/>
            <a:r>
              <a:rPr lang="en-US" dirty="0" smtClean="0"/>
              <a:t>Hide CPI, Instructions per second,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50" y="2590800"/>
            <a:ext cx="51213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24400" y="18288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http://ww1.microchip.com/downloads/en/DeviceDoc/41213D.pdf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White Boards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go to the white boards </a:t>
            </a:r>
            <a:r>
              <a:rPr lang="en-US" dirty="0" smtClean="0"/>
              <a:t>“soon”.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will create the schematic necessary to run the RTL design I’m about to give you.</a:t>
            </a:r>
          </a:p>
          <a:p>
            <a:endParaRPr lang="en-US" dirty="0"/>
          </a:p>
          <a:p>
            <a:r>
              <a:rPr lang="en-US" dirty="0" smtClean="0"/>
              <a:t>I’m “cheating” and giving you parts of MY answer, to make your reinvention smoother</a:t>
            </a:r>
          </a:p>
          <a:p>
            <a:endParaRPr lang="en-US" dirty="0"/>
          </a:p>
          <a:p>
            <a:r>
              <a:rPr lang="en-US" dirty="0" smtClean="0"/>
              <a:t>There is nothing sacred about MY answer, </a:t>
            </a:r>
          </a:p>
          <a:p>
            <a:pPr lvl="1"/>
            <a:r>
              <a:rPr lang="en-US" dirty="0" smtClean="0"/>
              <a:t>You’re usually on the hook for the whole shebang</a:t>
            </a:r>
          </a:p>
          <a:p>
            <a:pPr lvl="1"/>
            <a:r>
              <a:rPr lang="en-US" dirty="0" smtClean="0"/>
              <a:t>If it </a:t>
            </a:r>
            <a:r>
              <a:rPr lang="en-US" dirty="0" err="1" smtClean="0"/>
              <a:t>fulfils</a:t>
            </a:r>
            <a:r>
              <a:rPr lang="en-US" dirty="0" smtClean="0"/>
              <a:t> the contract and is small/fast, awesome.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Enumerate all the stuff we have to do</a:t>
            </a:r>
          </a:p>
          <a:p>
            <a:pPr lvl="1"/>
            <a:r>
              <a:rPr lang="en-US" dirty="0" smtClean="0"/>
              <a:t>Per Instruction</a:t>
            </a:r>
          </a:p>
          <a:p>
            <a:pPr lvl="1"/>
            <a:r>
              <a:rPr lang="en-US" dirty="0" smtClean="0"/>
              <a:t>Highlight Common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Break tasks in to N </a:t>
            </a:r>
            <a:r>
              <a:rPr lang="en-US" dirty="0" smtClean="0"/>
              <a:t>phases</a:t>
            </a:r>
          </a:p>
          <a:p>
            <a:pPr lvl="1"/>
            <a:r>
              <a:rPr lang="en-US" dirty="0" smtClean="0"/>
              <a:t>N is different for different instructions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Balance work done in each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“Typical”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IF: Instruction Fetch</a:t>
            </a:r>
          </a:p>
          <a:p>
            <a:endParaRPr lang="en-US" dirty="0"/>
          </a:p>
          <a:p>
            <a:r>
              <a:rPr lang="en-US" dirty="0" smtClean="0"/>
              <a:t>ID: Instruction Decode (&amp; register fetch)</a:t>
            </a:r>
          </a:p>
          <a:p>
            <a:endParaRPr lang="en-US" dirty="0"/>
          </a:p>
          <a:p>
            <a:r>
              <a:rPr lang="en-US" dirty="0" smtClean="0"/>
              <a:t>EX: Execute</a:t>
            </a:r>
          </a:p>
          <a:p>
            <a:endParaRPr lang="en-US" dirty="0"/>
          </a:p>
          <a:p>
            <a:r>
              <a:rPr lang="en-US" dirty="0" smtClean="0"/>
              <a:t>MEM: Read from Memory</a:t>
            </a:r>
          </a:p>
          <a:p>
            <a:endParaRPr lang="en-US" dirty="0"/>
          </a:p>
          <a:p>
            <a:r>
              <a:rPr lang="en-US" dirty="0" smtClean="0"/>
              <a:t>WB:  Write Back to Memory</a:t>
            </a:r>
          </a:p>
          <a:p>
            <a:endParaRPr lang="en-US" dirty="0"/>
          </a:p>
          <a:p>
            <a:r>
              <a:rPr lang="en-US" dirty="0" smtClean="0"/>
              <a:t>Other Architectures make different divisions!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Instruction Register (IR)</a:t>
            </a:r>
          </a:p>
          <a:p>
            <a:pPr lvl="1"/>
            <a:r>
              <a:rPr lang="en-US" dirty="0" smtClean="0"/>
              <a:t>Instruction fetched from Data 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Register (DR)</a:t>
            </a:r>
          </a:p>
          <a:p>
            <a:pPr lvl="1"/>
            <a:r>
              <a:rPr lang="en-US" dirty="0" smtClean="0"/>
              <a:t>Data fetched from Data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Operands (A, B)</a:t>
            </a:r>
          </a:p>
          <a:p>
            <a:pPr lvl="1"/>
            <a:r>
              <a:rPr lang="en-US" dirty="0" smtClean="0"/>
              <a:t>Fetched from Register File</a:t>
            </a:r>
          </a:p>
          <a:p>
            <a:pPr lvl="1"/>
            <a:endParaRPr lang="en-US" dirty="0"/>
          </a:p>
          <a:p>
            <a:r>
              <a:rPr lang="en-US" dirty="0" smtClean="0"/>
              <a:t>Result (Res)</a:t>
            </a:r>
          </a:p>
          <a:p>
            <a:pPr lvl="1"/>
            <a:r>
              <a:rPr lang="en-US" dirty="0" smtClean="0"/>
              <a:t>Result of the ALU </a:t>
            </a:r>
            <a:r>
              <a:rPr lang="en-US" dirty="0" smtClean="0"/>
              <a:t>calculation</a:t>
            </a:r>
          </a:p>
          <a:p>
            <a:pPr lvl="1"/>
            <a:endParaRPr lang="en-US" dirty="0"/>
          </a:p>
          <a:p>
            <a:r>
              <a:rPr lang="en-US" dirty="0" smtClean="0"/>
              <a:t>Some of these may need </a:t>
            </a:r>
            <a:r>
              <a:rPr lang="en-US" dirty="0" smtClean="0">
                <a:solidFill>
                  <a:srgbClr val="0070C0"/>
                </a:solidFill>
              </a:rPr>
              <a:t>write enable controls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Load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 =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RegFile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[IR[16:20]]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DataReg</a:t>
            </a:r>
            <a:r>
              <a:rPr lang="en-US" dirty="0" smtClean="0"/>
              <a:t> = </a:t>
            </a:r>
            <a:r>
              <a:rPr lang="en-US" dirty="0" err="1" smtClean="0"/>
              <a:t>Mem</a:t>
            </a:r>
            <a:r>
              <a:rPr lang="en-US" dirty="0" smtClean="0"/>
              <a:t>[Result] </a:t>
            </a:r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 = </a:t>
            </a:r>
            <a:r>
              <a:rPr lang="en-US" dirty="0" err="1" smtClean="0"/>
              <a:t>DataReg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B</a:t>
            </a:r>
            <a:endParaRPr lang="en-US" dirty="0"/>
          </a:p>
          <a:p>
            <a:r>
              <a:rPr lang="en-US" strike="sngStrike" dirty="0" smtClean="0"/>
              <a:t>MEM:</a:t>
            </a:r>
            <a:endParaRPr lang="en-US" strike="sngStrike" dirty="0"/>
          </a:p>
          <a:p>
            <a:r>
              <a:rPr lang="en-US" dirty="0" smtClean="0"/>
              <a:t>WB:	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rd</a:t>
            </a:r>
            <a:r>
              <a:rPr lang="en-US" dirty="0" smtClean="0"/>
              <a:t>] =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Microchip Technology </a:t>
            </a:r>
            <a:r>
              <a:rPr lang="en-US" dirty="0" err="1" smtClean="0"/>
              <a:t>Inc</a:t>
            </a:r>
            <a:r>
              <a:rPr lang="en-US" dirty="0" smtClean="0"/>
              <a:t> (Datasheet)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Sahu</a:t>
            </a:r>
            <a:r>
              <a:rPr lang="en-US" dirty="0" smtClean="0"/>
              <a:t>, Indian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EX: 	Result = A + sign extended immediate</a:t>
            </a:r>
            <a:endParaRPr lang="en-US" dirty="0"/>
          </a:p>
          <a:p>
            <a:r>
              <a:rPr lang="en-US" dirty="0" smtClean="0"/>
              <a:t>MEM:	</a:t>
            </a:r>
            <a:r>
              <a:rPr lang="en-US" dirty="0" err="1" smtClean="0"/>
              <a:t>Mem</a:t>
            </a:r>
            <a:r>
              <a:rPr lang="en-US" dirty="0" smtClean="0"/>
              <a:t>[Result] = B 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2150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Branch if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A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 = </a:t>
            </a:r>
            <a:r>
              <a:rPr lang="en-US" dirty="0" err="1" smtClean="0"/>
              <a:t>RegFile</a:t>
            </a:r>
            <a:r>
              <a:rPr lang="en-US" dirty="0" smtClean="0"/>
              <a:t>[</a:t>
            </a:r>
            <a:r>
              <a:rPr lang="en-US" dirty="0" err="1" smtClean="0"/>
              <a:t>rt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	Res = PC + sign extended immediate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EX: 	 if(A==B) PC = Res</a:t>
            </a:r>
            <a:endParaRPr lang="en-US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7762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Phases: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IF: 		Instruction Register = Memory[PC]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PC=PC+4</a:t>
            </a:r>
            <a:endParaRPr lang="en-US" dirty="0"/>
          </a:p>
          <a:p>
            <a:r>
              <a:rPr lang="en-US" dirty="0" smtClean="0"/>
              <a:t>ID: 		PC = PC[31:28],IR[25:0],b00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trike="sngStrike" dirty="0" smtClean="0"/>
              <a:t>EX:</a:t>
            </a:r>
            <a:endParaRPr lang="en-US" strike="sngStrike" dirty="0"/>
          </a:p>
          <a:p>
            <a:r>
              <a:rPr lang="en-US" strike="sngStrike" dirty="0" smtClean="0"/>
              <a:t>MEM:</a:t>
            </a:r>
          </a:p>
          <a:p>
            <a:r>
              <a:rPr lang="en-US" strike="sngStrike" dirty="0" smtClean="0"/>
              <a:t>WB:</a:t>
            </a:r>
          </a:p>
        </p:txBody>
      </p:sp>
    </p:spTree>
    <p:extLst>
      <p:ext uri="{BB962C8B-B14F-4D97-AF65-F5344CB8AC3E}">
        <p14:creationId xmlns:p14="http://schemas.microsoft.com/office/powerpoint/2010/main" val="2765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Control Diagram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8546"/>
              </p:ext>
            </p:extLst>
          </p:nvPr>
        </p:nvGraphicFramePr>
        <p:xfrm>
          <a:off x="381000" y="1676398"/>
          <a:ext cx="8610600" cy="4352544"/>
        </p:xfrm>
        <a:graphic>
          <a:graphicData uri="http://schemas.openxmlformats.org/drawingml/2006/table">
            <a:tbl>
              <a:tblPr/>
              <a:tblGrid>
                <a:gridCol w="1194534"/>
                <a:gridCol w="1194534"/>
                <a:gridCol w="1194534"/>
                <a:gridCol w="1194534"/>
                <a:gridCol w="1194534"/>
                <a:gridCol w="1318965"/>
                <a:gridCol w="1318965"/>
              </a:tblGrid>
              <a:tr h="469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Type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 Enable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Enable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 Enable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Make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Create a Multi-Cycle CPU that can do the instructions on prior pages</a:t>
            </a:r>
          </a:p>
          <a:p>
            <a:pPr lvl="1"/>
            <a:r>
              <a:rPr lang="en-US" dirty="0" smtClean="0"/>
              <a:t>Jump, Branch, R-type, I-type, LW, SW</a:t>
            </a:r>
          </a:p>
          <a:p>
            <a:pPr lvl="1"/>
            <a:r>
              <a:rPr lang="en-US" dirty="0" smtClean="0"/>
              <a:t>Show everything except the actual decode logic</a:t>
            </a:r>
          </a:p>
          <a:p>
            <a:pPr lvl="1"/>
            <a:r>
              <a:rPr lang="en-US" dirty="0" smtClean="0"/>
              <a:t>Reference Lecture b1001, but put everything on one “page”</a:t>
            </a:r>
          </a:p>
          <a:p>
            <a:endParaRPr lang="en-US" dirty="0"/>
          </a:p>
          <a:p>
            <a:r>
              <a:rPr lang="en-US" dirty="0" smtClean="0"/>
              <a:t>Sketch a Schematic for your Multi Cycle CPU</a:t>
            </a:r>
          </a:p>
          <a:p>
            <a:pPr lvl="1"/>
            <a:r>
              <a:rPr lang="en-US" dirty="0" smtClean="0"/>
              <a:t>ALU, Register File, </a:t>
            </a:r>
            <a:r>
              <a:rPr lang="en-US" b="1" dirty="0" smtClean="0"/>
              <a:t>Unified</a:t>
            </a:r>
            <a:r>
              <a:rPr lang="en-US" dirty="0" smtClean="0"/>
              <a:t> Instruction/Data Memory</a:t>
            </a:r>
          </a:p>
          <a:p>
            <a:pPr lvl="1"/>
            <a:r>
              <a:rPr lang="en-US" dirty="0" smtClean="0"/>
              <a:t>Sign Extender, (Optional) Shift by Two</a:t>
            </a:r>
          </a:p>
          <a:p>
            <a:pPr lvl="1"/>
            <a:r>
              <a:rPr lang="en-US" dirty="0" smtClean="0"/>
              <a:t>IR, DR, A, B, Res Registers</a:t>
            </a:r>
          </a:p>
          <a:p>
            <a:pPr lvl="1"/>
            <a:r>
              <a:rPr lang="en-US" dirty="0" smtClean="0"/>
              <a:t>OMG MUXES EVERYWHERE</a:t>
            </a:r>
          </a:p>
          <a:p>
            <a:pPr lvl="1"/>
            <a:endParaRPr lang="en-US" dirty="0"/>
          </a:p>
          <a:p>
            <a:r>
              <a:rPr lang="en-US" dirty="0" smtClean="0"/>
              <a:t>Create a control chart (to show the actual decode logic)</a:t>
            </a:r>
          </a:p>
          <a:p>
            <a:pPr lvl="1"/>
            <a:r>
              <a:rPr lang="en-US" dirty="0" smtClean="0"/>
              <a:t>Show each cycle of each instruction</a:t>
            </a:r>
          </a:p>
          <a:p>
            <a:pPr lvl="1"/>
            <a:r>
              <a:rPr lang="en-US" dirty="0" smtClean="0"/>
              <a:t>Mux selects, ALU Control Lines, Register Enables</a:t>
            </a:r>
          </a:p>
          <a:p>
            <a:pPr lvl="1"/>
            <a:r>
              <a:rPr lang="en-US" dirty="0" smtClean="0"/>
              <a:t>Use “X” for “Don’t Care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Turn this in to </a:t>
            </a:r>
            <a:r>
              <a:rPr lang="en-US" dirty="0" smtClean="0">
                <a:hlinkClick r:id="rId2"/>
              </a:rPr>
              <a:t>CompArch13@gmail.com</a:t>
            </a:r>
            <a:r>
              <a:rPr lang="en-US" dirty="0" smtClean="0"/>
              <a:t> (Group HW/</a:t>
            </a:r>
            <a:r>
              <a:rPr lang="en-US" dirty="0" err="1" smtClean="0"/>
              <a:t>ClassWork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We will informally present for the last 15 minutes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Page Intentionally Left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Except for that text up there</a:t>
            </a:r>
          </a:p>
          <a:p>
            <a:endParaRPr lang="en-US" dirty="0"/>
          </a:p>
          <a:p>
            <a:r>
              <a:rPr lang="en-US" dirty="0" smtClean="0"/>
              <a:t>And some more over here</a:t>
            </a:r>
          </a:p>
          <a:p>
            <a:endParaRPr lang="en-US" dirty="0"/>
          </a:p>
          <a:p>
            <a:r>
              <a:rPr lang="en-US" dirty="0" smtClean="0"/>
              <a:t>But really, it is so you don’t accidentally see one possible answer.</a:t>
            </a:r>
          </a:p>
          <a:p>
            <a:endParaRPr lang="en-US" dirty="0"/>
          </a:p>
          <a:p>
            <a:r>
              <a:rPr lang="en-US" dirty="0" smtClean="0"/>
              <a:t>But… if you </a:t>
            </a:r>
            <a:r>
              <a:rPr lang="en-US" smtClean="0"/>
              <a:t>are stuck, go for 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6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3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8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Mem_WE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1" name="Text Box 156"/>
          <p:cNvSpPr txBox="1">
            <a:spLocks noChangeArrowheads="1"/>
          </p:cNvSpPr>
          <p:nvPr>
            <p:custDataLst>
              <p:tags r:id="rId134"/>
            </p:custDataLst>
          </p:nvPr>
        </p:nvSpPr>
        <p:spPr bwMode="auto">
          <a:xfrm>
            <a:off x="5329058" y="6040438"/>
            <a:ext cx="8258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A_WE</a:t>
            </a:r>
          </a:p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B_WE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08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things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to control a Multi-Cycle CPU</a:t>
            </a:r>
          </a:p>
          <a:p>
            <a:endParaRPr lang="en-US" dirty="0"/>
          </a:p>
          <a:p>
            <a:r>
              <a:rPr lang="en-US" dirty="0" smtClean="0"/>
              <a:t>Timing Concerns and Explicit Balancing</a:t>
            </a:r>
          </a:p>
          <a:p>
            <a:endParaRPr lang="en-US" dirty="0"/>
          </a:p>
          <a:p>
            <a:r>
              <a:rPr lang="en-US" dirty="0" smtClean="0"/>
              <a:t>Modern CPUs: Pipelining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your </a:t>
            </a:r>
            <a:r>
              <a:rPr lang="en-US" dirty="0" err="1" smtClean="0"/>
              <a:t>Multicycle</a:t>
            </a:r>
            <a:r>
              <a:rPr lang="en-US" dirty="0" smtClean="0"/>
              <a:t> design from Monday</a:t>
            </a:r>
          </a:p>
          <a:p>
            <a:pPr lvl="1"/>
            <a:r>
              <a:rPr lang="en-US" dirty="0" smtClean="0"/>
              <a:t>Do symbolically first, then substitute real numbers</a:t>
            </a:r>
          </a:p>
          <a:p>
            <a:pPr lvl="1"/>
            <a:r>
              <a:rPr lang="en-US" dirty="0" smtClean="0"/>
              <a:t>Remember parallel paths!</a:t>
            </a:r>
          </a:p>
          <a:p>
            <a:pPr lvl="1"/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56409"/>
              </p:ext>
            </p:extLst>
          </p:nvPr>
        </p:nvGraphicFramePr>
        <p:xfrm>
          <a:off x="457200" y="36423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585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Split Single Cycle in to multiple cycles</a:t>
            </a:r>
          </a:p>
          <a:p>
            <a:endParaRPr lang="en-US" dirty="0"/>
          </a:p>
          <a:p>
            <a:r>
              <a:rPr lang="en-US" dirty="0" smtClean="0"/>
              <a:t>Use variable number of cycles per instruction</a:t>
            </a:r>
          </a:p>
          <a:p>
            <a:pPr lvl="1"/>
            <a:r>
              <a:rPr lang="en-US" dirty="0" smtClean="0"/>
              <a:t>No More Harrison Bergeron-</a:t>
            </a:r>
            <a:r>
              <a:rPr lang="en-US" dirty="0" err="1" smtClean="0"/>
              <a:t>ing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Most Instructions become Faster</a:t>
            </a:r>
          </a:p>
          <a:p>
            <a:endParaRPr lang="en-US" dirty="0"/>
          </a:p>
          <a:p>
            <a:r>
              <a:rPr lang="en-US" dirty="0" smtClean="0"/>
              <a:t>Longest Instruction gets Longer</a:t>
            </a:r>
          </a:p>
          <a:p>
            <a:pPr lvl="1"/>
            <a:r>
              <a:rPr lang="en-US" dirty="0" smtClean="0"/>
              <a:t>From unbalanced phases</a:t>
            </a:r>
          </a:p>
          <a:p>
            <a:pPr lvl="1"/>
            <a:endParaRPr lang="en-US" dirty="0"/>
          </a:p>
          <a:p>
            <a:r>
              <a:rPr lang="en-US" dirty="0" smtClean="0"/>
              <a:t>Costs: Registers, control logic</a:t>
            </a:r>
          </a:p>
        </p:txBody>
      </p:sp>
    </p:spTree>
    <p:extLst>
      <p:ext uri="{BB962C8B-B14F-4D97-AF65-F5344CB8AC3E}">
        <p14:creationId xmlns:p14="http://schemas.microsoft.com/office/powerpoint/2010/main" val="487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Clocks</a:t>
            </a:r>
          </a:p>
          <a:p>
            <a:endParaRPr lang="en-US" dirty="0"/>
          </a:p>
          <a:p>
            <a:r>
              <a:rPr lang="en-US" dirty="0" smtClean="0"/>
              <a:t>Recall </a:t>
            </a:r>
            <a:r>
              <a:rPr lang="en-US" dirty="0" smtClean="0"/>
              <a:t>Single-Cycle CPUs</a:t>
            </a:r>
          </a:p>
          <a:p>
            <a:endParaRPr lang="en-US" dirty="0"/>
          </a:p>
          <a:p>
            <a:r>
              <a:rPr lang="en-US" dirty="0" smtClean="0"/>
              <a:t>Single-Cycle Shortcomings</a:t>
            </a:r>
          </a:p>
          <a:p>
            <a:endParaRPr lang="en-US" dirty="0"/>
          </a:p>
          <a:p>
            <a:r>
              <a:rPr lang="en-US" dirty="0" smtClean="0"/>
              <a:t>Multi-Cycle CPUs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72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876800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  <a:p>
            <a:r>
              <a:rPr lang="en-US" b="1" dirty="0" smtClean="0"/>
              <a:t>Reference Lecture b1001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59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clock is a massive, chip wide signal</a:t>
            </a:r>
          </a:p>
          <a:p>
            <a:pPr lvl="1"/>
            <a:r>
              <a:rPr lang="en-US" dirty="0" smtClean="0"/>
              <a:t>All timing slaves to it</a:t>
            </a:r>
          </a:p>
          <a:p>
            <a:pPr lvl="1"/>
            <a:r>
              <a:rPr lang="en-US" dirty="0" smtClean="0"/>
              <a:t>Huge buffers to keep everyone in line</a:t>
            </a:r>
          </a:p>
          <a:p>
            <a:endParaRPr lang="en-US" dirty="0"/>
          </a:p>
          <a:p>
            <a:r>
              <a:rPr lang="en-US" dirty="0" smtClean="0"/>
              <a:t>Usually a Crystal (XTAL / XO) as a time base</a:t>
            </a:r>
          </a:p>
          <a:p>
            <a:pPr lvl="1"/>
            <a:r>
              <a:rPr lang="en-US" dirty="0" smtClean="0"/>
              <a:t>Very precise – Easily tens of parts per million</a:t>
            </a:r>
          </a:p>
          <a:p>
            <a:pPr lvl="1"/>
            <a:endParaRPr lang="en-US" dirty="0"/>
          </a:p>
          <a:p>
            <a:r>
              <a:rPr lang="en-US" dirty="0" smtClean="0"/>
              <a:t>Sometimes an RC </a:t>
            </a:r>
            <a:r>
              <a:rPr lang="en-US" dirty="0" err="1" smtClean="0"/>
              <a:t>oscilator</a:t>
            </a:r>
            <a:endParaRPr lang="en-US" dirty="0" smtClean="0"/>
          </a:p>
          <a:p>
            <a:pPr lvl="1"/>
            <a:r>
              <a:rPr lang="en-US" dirty="0" err="1" smtClean="0"/>
              <a:t>ModCon</a:t>
            </a:r>
            <a:r>
              <a:rPr lang="en-US" dirty="0" smtClean="0"/>
              <a:t> all over again</a:t>
            </a:r>
          </a:p>
        </p:txBody>
      </p:sp>
    </p:spTree>
    <p:extLst>
      <p:ext uri="{BB962C8B-B14F-4D97-AF65-F5344CB8AC3E}">
        <p14:creationId xmlns:p14="http://schemas.microsoft.com/office/powerpoint/2010/main" val="386590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Specialized systems can change clock </a:t>
            </a:r>
            <a:r>
              <a:rPr lang="en-US" dirty="0" err="1" smtClean="0"/>
              <a:t>freq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Phase Locked Loop to multiply / divide </a:t>
            </a:r>
            <a:r>
              <a:rPr lang="en-US" dirty="0" err="1"/>
              <a:t>freq</a:t>
            </a:r>
            <a:endParaRPr lang="en-US" dirty="0"/>
          </a:p>
          <a:p>
            <a:pPr lvl="1"/>
            <a:r>
              <a:rPr lang="en-US" dirty="0"/>
              <a:t>Some can change this multiplier during </a:t>
            </a:r>
            <a:r>
              <a:rPr lang="en-US" dirty="0" smtClean="0"/>
              <a:t>operation</a:t>
            </a:r>
          </a:p>
          <a:p>
            <a:pPr lvl="1"/>
            <a:endParaRPr lang="en-US" dirty="0"/>
          </a:p>
          <a:p>
            <a:r>
              <a:rPr lang="en-US" dirty="0" smtClean="0"/>
              <a:t>Spread Spectrum Oscillator:</a:t>
            </a:r>
            <a:endParaRPr lang="en-US" dirty="0"/>
          </a:p>
        </p:txBody>
      </p:sp>
      <p:pic>
        <p:nvPicPr>
          <p:cNvPr id="1026" name="Picture 2" descr="http://www.mecxtal.com/images/ssc_centerdow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7572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73879" y="6488668"/>
            <a:ext cx="373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http://www.mecxtal.com/clk_hm.php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58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Rippling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Clock Cycle “ripples” left to right</a:t>
            </a:r>
          </a:p>
          <a:p>
            <a:pPr lvl="1"/>
            <a:r>
              <a:rPr lang="en-US" dirty="0" smtClean="0"/>
              <a:t>Elements emit garbage values until they stabilize</a:t>
            </a:r>
          </a:p>
          <a:p>
            <a:pPr lvl="1"/>
            <a:endParaRPr lang="en-US" dirty="0"/>
          </a:p>
          <a:p>
            <a:r>
              <a:rPr lang="en-US" dirty="0" smtClean="0"/>
              <a:t>Elements on the Left (leading edge of cycle)</a:t>
            </a:r>
          </a:p>
          <a:p>
            <a:pPr lvl="1"/>
            <a:r>
              <a:rPr lang="en-US" dirty="0" smtClean="0"/>
              <a:t>Spend most of the time “bored” (stable)</a:t>
            </a:r>
          </a:p>
          <a:p>
            <a:pPr lvl="1"/>
            <a:r>
              <a:rPr lang="en-US" dirty="0" smtClean="0"/>
              <a:t>Under-utilized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Elements on the Right (lagging edge of cycle)</a:t>
            </a:r>
          </a:p>
          <a:p>
            <a:pPr lvl="1"/>
            <a:r>
              <a:rPr lang="en-US" dirty="0" smtClean="0"/>
              <a:t>Spend most of the time twitching as things settle</a:t>
            </a:r>
          </a:p>
          <a:p>
            <a:pPr lvl="1"/>
            <a:r>
              <a:rPr lang="en-US" dirty="0" smtClean="0"/>
              <a:t>Spend unnecessary dynamic power</a:t>
            </a:r>
          </a:p>
        </p:txBody>
      </p:sp>
    </p:spTree>
    <p:extLst>
      <p:ext uri="{BB962C8B-B14F-4D97-AF65-F5344CB8AC3E}">
        <p14:creationId xmlns:p14="http://schemas.microsoft.com/office/powerpoint/2010/main" val="18390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Performance of Single-Cycle Machine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3825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Clock speed is set by the </a:t>
            </a:r>
            <a:r>
              <a:rPr lang="en-US" b="1" dirty="0" smtClean="0"/>
              <a:t>slowest</a:t>
            </a:r>
            <a:r>
              <a:rPr lang="en-US" dirty="0" smtClean="0"/>
              <a:t> instruction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	Arithmetic &amp; Logic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Load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Store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Branch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Jump</a:t>
            </a:r>
          </a:p>
        </p:txBody>
      </p:sp>
      <p:grpSp>
        <p:nvGrpSpPr>
          <p:cNvPr id="1741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36600" y="3297237"/>
            <a:ext cx="8280400" cy="279400"/>
            <a:chOff x="88" y="3313"/>
            <a:chExt cx="5216" cy="176"/>
          </a:xfrm>
        </p:grpSpPr>
        <p:sp>
          <p:nvSpPr>
            <p:cNvPr id="17443" name="Rectangle 3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41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44" name="Rectangle 3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8" y="3313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45" name="Rectangle 4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73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6" name="Rectangle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700" y="3313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7" name="Rectangle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616" y="3313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8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92" y="3313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9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98" y="3313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  <p:sp>
          <p:nvSpPr>
            <p:cNvPr id="17450" name="Rectangle 4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14" y="3313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4" name="Group 6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36600" y="4289425"/>
            <a:ext cx="7119938" cy="279400"/>
            <a:chOff x="0" y="3204"/>
            <a:chExt cx="4485" cy="176"/>
          </a:xfrm>
        </p:grpSpPr>
        <p:sp>
          <p:nvSpPr>
            <p:cNvPr id="17437" name="Rectangle 5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53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8" name="Rectangle 5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0" y="3204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9" name="Rectangle 5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612" y="3204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40" name="Rectangle 5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528" y="3204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41" name="Rectangle 5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304" y="3204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42" name="Rectangle 5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126" y="3204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 Memory</a:t>
              </a:r>
            </a:p>
          </p:txBody>
        </p:sp>
      </p:grpSp>
      <p:grpSp>
        <p:nvGrpSpPr>
          <p:cNvPr id="17415" name="Group 7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36600" y="5281612"/>
            <a:ext cx="6289675" cy="279400"/>
            <a:chOff x="148" y="3171"/>
            <a:chExt cx="3962" cy="176"/>
          </a:xfrm>
        </p:grpSpPr>
        <p:sp>
          <p:nvSpPr>
            <p:cNvPr id="17429" name="Rectangle 4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74" y="3171"/>
              <a:ext cx="410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</p:txBody>
        </p:sp>
        <p:sp>
          <p:nvSpPr>
            <p:cNvPr id="17430" name="Rectangle 4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908" y="3171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31" name="Rectangle 6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1" y="3171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32" name="Rectangle 6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8" y="3171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33" name="Rectangle 6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760" y="3171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Reg</a:t>
              </a:r>
              <a:r>
                <a:rPr lang="en-US" dirty="0">
                  <a:latin typeface="Times New Roman" charset="0"/>
                </a:rPr>
                <a:t> Read</a:t>
              </a:r>
            </a:p>
          </p:txBody>
        </p:sp>
        <p:sp>
          <p:nvSpPr>
            <p:cNvPr id="17434" name="Rectangle 6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76" y="3171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35" name="Rectangle 6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52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36" name="Rectangle 6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684" y="3171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  <p:grpSp>
        <p:nvGrpSpPr>
          <p:cNvPr id="17416" name="Group 8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36600" y="2305050"/>
            <a:ext cx="6122988" cy="279400"/>
            <a:chOff x="151" y="3236"/>
            <a:chExt cx="3857" cy="176"/>
          </a:xfrm>
        </p:grpSpPr>
        <p:sp>
          <p:nvSpPr>
            <p:cNvPr id="17422" name="Rectangle 7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4" y="3236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23" name="Rectangle 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51" y="3236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4" name="Rectangle 7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763" y="3236"/>
              <a:ext cx="691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Reg Read</a:t>
              </a:r>
            </a:p>
          </p:txBody>
        </p:sp>
        <p:sp>
          <p:nvSpPr>
            <p:cNvPr id="17425" name="Rectangle 7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79" y="3236"/>
              <a:ext cx="59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ALU</a:t>
              </a:r>
            </a:p>
          </p:txBody>
        </p:sp>
        <p:sp>
          <p:nvSpPr>
            <p:cNvPr id="17426" name="Rectangle 7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455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7" name="Rectangle 7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77" y="3236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  <p:sp>
          <p:nvSpPr>
            <p:cNvPr id="17428" name="Rectangle 7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02" y="3236"/>
              <a:ext cx="506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Reg Setup</a:t>
              </a:r>
            </a:p>
          </p:txBody>
        </p:sp>
      </p:grpSp>
      <p:grpSp>
        <p:nvGrpSpPr>
          <p:cNvPr id="17417" name="Group 9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36600" y="6273800"/>
            <a:ext cx="3235325" cy="279400"/>
            <a:chOff x="395" y="3307"/>
            <a:chExt cx="2038" cy="176"/>
          </a:xfrm>
        </p:grpSpPr>
        <p:sp>
          <p:nvSpPr>
            <p:cNvPr id="17418" name="Rectangle 8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8" y="3307"/>
              <a:ext cx="135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Instr. Memory</a:t>
              </a:r>
            </a:p>
          </p:txBody>
        </p:sp>
        <p:sp>
          <p:nvSpPr>
            <p:cNvPr id="17419" name="Rectangle 8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95" y="3307"/>
              <a:ext cx="253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PC</a:t>
              </a:r>
            </a:p>
          </p:txBody>
        </p:sp>
        <p:sp>
          <p:nvSpPr>
            <p:cNvPr id="17420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31" y="3307"/>
              <a:ext cx="20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000">
                  <a:latin typeface="Times New Roman" charset="0"/>
                </a:rPr>
                <a:t>PC</a:t>
              </a:r>
              <a:br>
                <a:rPr lang="en-US" sz="1000">
                  <a:latin typeface="Times New Roman" charset="0"/>
                </a:rPr>
              </a:br>
              <a:r>
                <a:rPr lang="en-US" sz="1000">
                  <a:latin typeface="Times New Roman" charset="0"/>
                </a:rPr>
                <a:t>setup</a:t>
              </a:r>
            </a:p>
          </p:txBody>
        </p:sp>
        <p:sp>
          <p:nvSpPr>
            <p:cNvPr id="17421" name="Rectangle 9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07" y="3307"/>
              <a:ext cx="2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72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1112</Words>
  <Application>Microsoft Office PowerPoint</Application>
  <PresentationFormat>On-screen Show (4:3)</PresentationFormat>
  <Paragraphs>437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b1111 Multi-Cycle CPUs</vt:lpstr>
      <vt:lpstr>Acknowledgements</vt:lpstr>
      <vt:lpstr>Today</vt:lpstr>
      <vt:lpstr>Execution Overview</vt:lpstr>
      <vt:lpstr>Execution Overview</vt:lpstr>
      <vt:lpstr>Clocks and Stability</vt:lpstr>
      <vt:lpstr>Clocks and Instability</vt:lpstr>
      <vt:lpstr>Information Rippling</vt:lpstr>
      <vt:lpstr>Performance of Single-Cycle Machine</vt:lpstr>
      <vt:lpstr>Clock TL;DR;</vt:lpstr>
      <vt:lpstr>Reducing Cycle Time</vt:lpstr>
      <vt:lpstr>Goals</vt:lpstr>
      <vt:lpstr>Multi-Cycle CPUs in the Wild</vt:lpstr>
      <vt:lpstr>Preview of White Boards to Come</vt:lpstr>
      <vt:lpstr>Strategy</vt:lpstr>
      <vt:lpstr>“Typical” Phases</vt:lpstr>
      <vt:lpstr>New Registers</vt:lpstr>
      <vt:lpstr>Phases: Load Word</vt:lpstr>
      <vt:lpstr>Phases: ADD</vt:lpstr>
      <vt:lpstr>Phases: Store Word</vt:lpstr>
      <vt:lpstr>Phases: Branch if Equal</vt:lpstr>
      <vt:lpstr>Phases: Jump</vt:lpstr>
      <vt:lpstr>Example Control Diagram</vt:lpstr>
      <vt:lpstr>Lets Make It</vt:lpstr>
      <vt:lpstr>This Page Intentionally Left Blank</vt:lpstr>
      <vt:lpstr>Multi Cycle w/ Controls</vt:lpstr>
      <vt:lpstr>Preview of things to Come</vt:lpstr>
      <vt:lpstr>Desk Work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b1110 Multi-Cycle CPUs</dc:title>
  <dc:creator>Eric</dc:creator>
  <cp:lastModifiedBy>Eric</cp:lastModifiedBy>
  <cp:revision>31</cp:revision>
  <dcterms:created xsi:type="dcterms:W3CDTF">2012-10-22T02:39:59Z</dcterms:created>
  <dcterms:modified xsi:type="dcterms:W3CDTF">2013-10-30T23:00:43Z</dcterms:modified>
</cp:coreProperties>
</file>