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58" r:id="rId3"/>
    <p:sldId id="257" r:id="rId4"/>
    <p:sldId id="265" r:id="rId5"/>
    <p:sldId id="266" r:id="rId6"/>
    <p:sldId id="267" r:id="rId7"/>
    <p:sldId id="282" r:id="rId8"/>
    <p:sldId id="268" r:id="rId9"/>
    <p:sldId id="269" r:id="rId10"/>
    <p:sldId id="270" r:id="rId11"/>
    <p:sldId id="272" r:id="rId12"/>
    <p:sldId id="274" r:id="rId13"/>
    <p:sldId id="273" r:id="rId14"/>
    <p:sldId id="271" r:id="rId15"/>
    <p:sldId id="275" r:id="rId16"/>
    <p:sldId id="276" r:id="rId17"/>
    <p:sldId id="277" r:id="rId18"/>
    <p:sldId id="278" r:id="rId19"/>
    <p:sldId id="279" r:id="rId20"/>
    <p:sldId id="259" r:id="rId21"/>
    <p:sldId id="260" r:id="rId22"/>
    <p:sldId id="261" r:id="rId23"/>
    <p:sldId id="262" r:id="rId24"/>
    <p:sldId id="263" r:id="rId25"/>
    <p:sldId id="281" r:id="rId26"/>
    <p:sldId id="264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F8B3-AF2D-45DD-ABB3-69A277D4C3B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CD75-512D-489B-BEF7-16F4A37B4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378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F8B3-AF2D-45DD-ABB3-69A277D4C3B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CD75-512D-489B-BEF7-16F4A37B4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57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F8B3-AF2D-45DD-ABB3-69A277D4C3B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CD75-512D-489B-BEF7-16F4A37B4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785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F8B3-AF2D-45DD-ABB3-69A277D4C3B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CD75-512D-489B-BEF7-16F4A37B4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32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F8B3-AF2D-45DD-ABB3-69A277D4C3B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CD75-512D-489B-BEF7-16F4A37B4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58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F8B3-AF2D-45DD-ABB3-69A277D4C3B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CD75-512D-489B-BEF7-16F4A37B4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455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F8B3-AF2D-45DD-ABB3-69A277D4C3B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CD75-512D-489B-BEF7-16F4A37B4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719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F8B3-AF2D-45DD-ABB3-69A277D4C3B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CD75-512D-489B-BEF7-16F4A37B4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713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F8B3-AF2D-45DD-ABB3-69A277D4C3B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CD75-512D-489B-BEF7-16F4A37B4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103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F8B3-AF2D-45DD-ABB3-69A277D4C3B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CD75-512D-489B-BEF7-16F4A37B4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82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F8B3-AF2D-45DD-ABB3-69A277D4C3B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CD75-512D-489B-BEF7-16F4A37B4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881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7F8B3-AF2D-45DD-ABB3-69A277D4C3B7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0CD75-512D-489B-BEF7-16F4A37B4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176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comparch14@gmail.com" TargetMode="External"/><Relationship Id="rId2" Type="http://schemas.openxmlformats.org/officeDocument/2006/relationships/hyperlink" Target="http://goo.gl/HKwjft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goo.gl/HKwjft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mulators.com/docs/pentium_1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b10110</a:t>
            </a:r>
            <a:br>
              <a:rPr lang="en-US" dirty="0" smtClean="0"/>
            </a:br>
            <a:r>
              <a:rPr lang="en-US" dirty="0" smtClean="0"/>
              <a:t>Retrospective Planning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2014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09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611" r="58125" b="26944"/>
          <a:stretch/>
        </p:blipFill>
        <p:spPr bwMode="auto">
          <a:xfrm>
            <a:off x="59230" y="1676400"/>
            <a:ext cx="905486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/>
          <p:cNvCxnSpPr/>
          <p:nvPr/>
        </p:nvCxnSpPr>
        <p:spPr>
          <a:xfrm flipH="1">
            <a:off x="609600" y="1295400"/>
            <a:ext cx="2743200" cy="1600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MARS Breakpoints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85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Ending Execution: </a:t>
            </a:r>
            <a:r>
              <a:rPr lang="en-US" dirty="0" err="1" smtClean="0"/>
              <a:t>Syscall</a:t>
            </a:r>
            <a:r>
              <a:rPr lang="en-US" dirty="0" smtClean="0"/>
              <a:t>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main: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#do stuff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#end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li $v0, 10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other_functions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#more stuff</a:t>
            </a:r>
          </a:p>
          <a:p>
            <a:pPr marL="0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MARs:</a:t>
            </a:r>
          </a:p>
          <a:p>
            <a:pPr marL="0" indent="0">
              <a:buNone/>
            </a:pPr>
            <a:r>
              <a:rPr lang="en-US" dirty="0" smtClean="0"/>
              <a:t>-- program is finished running --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ModelSim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b="1" dirty="0" smtClean="0"/>
              <a:t>No idea what </a:t>
            </a:r>
            <a:r>
              <a:rPr lang="en-US" b="1" dirty="0" err="1" smtClean="0"/>
              <a:t>Syscall</a:t>
            </a:r>
            <a:r>
              <a:rPr lang="en-US" b="1" dirty="0" smtClean="0"/>
              <a:t> is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7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Ending Execution: </a:t>
            </a:r>
            <a:r>
              <a:rPr lang="en-US" dirty="0" err="1" smtClean="0"/>
              <a:t>Syscall</a:t>
            </a:r>
            <a:r>
              <a:rPr lang="en-US" dirty="0" smtClean="0"/>
              <a:t>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main: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#do stuff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#end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li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$v0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10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other_functions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#more stuff</a:t>
            </a:r>
          </a:p>
          <a:p>
            <a:pPr marL="0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MARs:</a:t>
            </a:r>
          </a:p>
          <a:p>
            <a:pPr marL="0" indent="0">
              <a:buNone/>
            </a:pPr>
            <a:r>
              <a:rPr lang="en-US" dirty="0" smtClean="0"/>
              <a:t>-- program is finished running --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ModelSim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b="1" dirty="0" smtClean="0"/>
              <a:t>No idea what </a:t>
            </a:r>
            <a:r>
              <a:rPr lang="en-US" b="1" dirty="0" err="1" smtClean="0"/>
              <a:t>Syscall</a:t>
            </a:r>
            <a:r>
              <a:rPr lang="en-US" b="1" dirty="0" smtClean="0"/>
              <a:t> is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62000" y="5444273"/>
            <a:ext cx="786946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 smtClean="0"/>
              <a:t>WHY $v0?!?!?!?  BFYTW</a:t>
            </a:r>
            <a:endParaRPr lang="en-US" sz="6000" b="1" dirty="0"/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2590800" y="3581400"/>
            <a:ext cx="609600" cy="1981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636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Ending Execution: $stop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you’d like, use $stop to make debugging easier</a:t>
            </a:r>
          </a:p>
          <a:p>
            <a:endParaRPr lang="en-US" dirty="0"/>
          </a:p>
          <a:p>
            <a:r>
              <a:rPr lang="en-US" dirty="0" smtClean="0"/>
              <a:t>Not required</a:t>
            </a:r>
          </a:p>
          <a:p>
            <a:endParaRPr lang="en-US" dirty="0"/>
          </a:p>
          <a:p>
            <a:r>
              <a:rPr lang="en-US" dirty="0" smtClean="0"/>
              <a:t>Maybe $stop when the decoder sees </a:t>
            </a:r>
            <a:r>
              <a:rPr lang="en-US" dirty="0" err="1" smtClean="0"/>
              <a:t>syscall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FANCY SCHMANCY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61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Map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9607" y="1600200"/>
            <a:ext cx="4384786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47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Map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1778866"/>
            <a:ext cx="4038600" cy="4168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Defines how data memory is split up and used</a:t>
            </a:r>
          </a:p>
          <a:p>
            <a:endParaRPr lang="en-US" dirty="0"/>
          </a:p>
          <a:p>
            <a:r>
              <a:rPr lang="en-US" dirty="0" smtClean="0"/>
              <a:t>We care about:</a:t>
            </a:r>
          </a:p>
          <a:p>
            <a:pPr lvl="1"/>
            <a:r>
              <a:rPr lang="en-US" dirty="0" smtClean="0"/>
              <a:t>Stack pointer</a:t>
            </a:r>
          </a:p>
          <a:p>
            <a:pPr lvl="1"/>
            <a:r>
              <a:rPr lang="en-US" dirty="0" smtClean="0"/>
              <a:t>Program Counter</a:t>
            </a:r>
          </a:p>
          <a:p>
            <a:pPr lvl="1"/>
            <a:r>
              <a:rPr lang="en-US" dirty="0" smtClean="0"/>
              <a:t>Memory Size(s)</a:t>
            </a:r>
          </a:p>
          <a:p>
            <a:pPr lvl="1"/>
            <a:r>
              <a:rPr lang="en-US" dirty="0" smtClean="0"/>
              <a:t>Memory Location(s)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64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Memory Map: Stack Pointer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1778866"/>
            <a:ext cx="4038600" cy="4168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Initialize in your own code explicitly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li $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0x3ffc</a:t>
            </a:r>
          </a:p>
          <a:p>
            <a:pPr marL="457200" lvl="1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Starts at top of data</a:t>
            </a:r>
          </a:p>
          <a:p>
            <a:pPr lvl="1"/>
            <a:r>
              <a:rPr lang="en-US" dirty="0" smtClean="0">
                <a:latin typeface="+mj-lt"/>
                <a:cs typeface="Courier New" panose="02070309020205020404" pitchFamily="49" charset="0"/>
              </a:rPr>
              <a:t>0x3ffc</a:t>
            </a:r>
          </a:p>
          <a:p>
            <a:pPr lvl="1"/>
            <a:r>
              <a:rPr lang="en-US" dirty="0" smtClean="0">
                <a:latin typeface="+mj-lt"/>
                <a:cs typeface="Courier New" panose="02070309020205020404" pitchFamily="49" charset="0"/>
              </a:rPr>
              <a:t>=0x4000-4 (word size)</a:t>
            </a:r>
          </a:p>
          <a:p>
            <a:r>
              <a:rPr lang="en-US" dirty="0" smtClean="0">
                <a:latin typeface="+mj-lt"/>
                <a:cs typeface="Courier New" panose="02070309020205020404" pitchFamily="49" charset="0"/>
              </a:rPr>
              <a:t>Ends at 0x3000</a:t>
            </a:r>
          </a:p>
          <a:p>
            <a:pPr lvl="1"/>
            <a:r>
              <a:rPr lang="en-US" b="1" dirty="0" smtClean="0">
                <a:latin typeface="+mj-lt"/>
                <a:cs typeface="Courier New" panose="02070309020205020404" pitchFamily="49" charset="0"/>
              </a:rPr>
              <a:t>Hopefully</a:t>
            </a:r>
            <a:endParaRPr lang="en-US" b="1" dirty="0">
              <a:latin typeface="+mj-lt"/>
              <a:cs typeface="Courier New" panose="02070309020205020404" pitchFamily="49" charset="0"/>
            </a:endParaRPr>
          </a:p>
          <a:p>
            <a:endParaRPr lang="en-US" dirty="0">
              <a:latin typeface="+mj-lt"/>
              <a:cs typeface="Courier New" panose="02070309020205020404" pitchFamily="49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828800" y="3886200"/>
            <a:ext cx="2057400" cy="6096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02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Memory Map: Program Counter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1778866"/>
            <a:ext cx="4038600" cy="4168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Initialize in Verilog</a:t>
            </a:r>
          </a:p>
          <a:p>
            <a:pPr lvl="1"/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Initial pc=0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 smtClean="0">
              <a:latin typeface="+mj-lt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+mj-lt"/>
                <a:cs typeface="Courier New" panose="02070309020205020404" pitchFamily="49" charset="0"/>
              </a:rPr>
              <a:t>“Text” means code</a:t>
            </a:r>
          </a:p>
          <a:p>
            <a:endParaRPr lang="en-US" dirty="0">
              <a:latin typeface="+mj-lt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+mj-lt"/>
                <a:cs typeface="Courier New" panose="02070309020205020404" pitchFamily="49" charset="0"/>
              </a:rPr>
              <a:t>Starts at 0</a:t>
            </a:r>
          </a:p>
          <a:p>
            <a:r>
              <a:rPr lang="en-US" dirty="0" smtClean="0">
                <a:latin typeface="+mj-lt"/>
                <a:cs typeface="Courier New" panose="02070309020205020404" pitchFamily="49" charset="0"/>
              </a:rPr>
              <a:t>Ends at 0x1000 (-4)</a:t>
            </a:r>
            <a:endParaRPr lang="en-US" dirty="0">
              <a:latin typeface="+mj-lt"/>
              <a:cs typeface="Courier New" panose="02070309020205020404" pitchFamily="49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828800" y="5105400"/>
            <a:ext cx="2057400" cy="6096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93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Memory Map: Size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1778866"/>
            <a:ext cx="4038600" cy="4168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j-lt"/>
                <a:cs typeface="Courier New" panose="02070309020205020404" pitchFamily="49" charset="0"/>
              </a:rPr>
              <a:t>Compact is 0x4000</a:t>
            </a:r>
          </a:p>
          <a:p>
            <a:endParaRPr lang="en-US" dirty="0">
              <a:latin typeface="+mj-lt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+mj-lt"/>
                <a:cs typeface="Courier New" panose="02070309020205020404" pitchFamily="49" charset="0"/>
              </a:rPr>
              <a:t>Highest of:</a:t>
            </a:r>
          </a:p>
          <a:p>
            <a:pPr lvl="1"/>
            <a:r>
              <a:rPr lang="en-US" dirty="0" smtClean="0">
                <a:latin typeface="+mj-lt"/>
                <a:cs typeface="Courier New" panose="02070309020205020404" pitchFamily="49" charset="0"/>
              </a:rPr>
              <a:t>User Space</a:t>
            </a:r>
          </a:p>
          <a:p>
            <a:pPr lvl="1"/>
            <a:r>
              <a:rPr lang="en-US" dirty="0" smtClean="0">
                <a:latin typeface="+mj-lt"/>
                <a:cs typeface="Courier New" panose="02070309020205020404" pitchFamily="49" charset="0"/>
              </a:rPr>
              <a:t>Stack</a:t>
            </a:r>
          </a:p>
          <a:p>
            <a:pPr lvl="1"/>
            <a:r>
              <a:rPr lang="en-US" dirty="0" smtClean="0">
                <a:latin typeface="+mj-lt"/>
                <a:cs typeface="Courier New" panose="02070309020205020404" pitchFamily="49" charset="0"/>
              </a:rPr>
              <a:t>Heap</a:t>
            </a:r>
          </a:p>
          <a:p>
            <a:pPr lvl="1"/>
            <a:r>
              <a:rPr lang="en-US" dirty="0" smtClean="0">
                <a:latin typeface="+mj-lt"/>
                <a:cs typeface="Courier New" panose="02070309020205020404" pitchFamily="49" charset="0"/>
              </a:rPr>
              <a:t>Data</a:t>
            </a:r>
          </a:p>
          <a:p>
            <a:pPr lvl="1"/>
            <a:r>
              <a:rPr lang="en-US" dirty="0" smtClean="0">
                <a:latin typeface="+mj-lt"/>
                <a:cs typeface="Courier New" panose="02070309020205020404" pitchFamily="49" charset="0"/>
              </a:rPr>
              <a:t>Text</a:t>
            </a:r>
            <a:endParaRPr lang="en-US" dirty="0">
              <a:latin typeface="+mj-lt"/>
              <a:cs typeface="Courier New" panose="02070309020205020404" pitchFamily="49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831648" y="2133600"/>
            <a:ext cx="2283151" cy="2286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828800" y="3581400"/>
            <a:ext cx="2283151" cy="2286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59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Memory Map: Size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1778866"/>
            <a:ext cx="4038600" cy="4168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j-lt"/>
                <a:cs typeface="Courier New" panose="02070309020205020404" pitchFamily="49" charset="0"/>
              </a:rPr>
              <a:t>Compact is 0x4000</a:t>
            </a:r>
          </a:p>
          <a:p>
            <a:pPr lvl="1"/>
            <a:r>
              <a:rPr lang="en-US" dirty="0" smtClean="0">
                <a:latin typeface="+mj-lt"/>
                <a:cs typeface="Courier New" panose="02070309020205020404" pitchFamily="49" charset="0"/>
              </a:rPr>
              <a:t>BYTES</a:t>
            </a:r>
          </a:p>
          <a:p>
            <a:pPr lvl="1"/>
            <a:endParaRPr lang="en-US" dirty="0">
              <a:latin typeface="+mj-lt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+mj-lt"/>
                <a:cs typeface="Courier New" panose="02070309020205020404" pitchFamily="49" charset="0"/>
              </a:rPr>
              <a:t>16kB</a:t>
            </a:r>
            <a:endParaRPr lang="en-US" dirty="0">
              <a:latin typeface="+mj-lt"/>
              <a:cs typeface="Courier New" panose="02070309020205020404" pitchFamily="49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831648" y="2133600"/>
            <a:ext cx="2283151" cy="2286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828800" y="3581400"/>
            <a:ext cx="2283151" cy="2286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59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Reminder: Final Projects</a:t>
            </a:r>
          </a:p>
          <a:p>
            <a:endParaRPr lang="en-US" dirty="0"/>
          </a:p>
          <a:p>
            <a:r>
              <a:rPr lang="en-US" dirty="0" smtClean="0"/>
              <a:t>Mp3 </a:t>
            </a:r>
            <a:r>
              <a:rPr lang="en-US" dirty="0" err="1" smtClean="0"/>
              <a:t>Checkin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An Olin Tradition</a:t>
            </a:r>
          </a:p>
          <a:p>
            <a:endParaRPr lang="en-US" dirty="0" smtClean="0"/>
          </a:p>
          <a:p>
            <a:r>
              <a:rPr lang="en-US" dirty="0" smtClean="0"/>
              <a:t>Focused review of material to date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15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Olin Tradition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 hopping in the way-back machine</a:t>
            </a:r>
          </a:p>
          <a:p>
            <a:pPr lvl="1"/>
            <a:r>
              <a:rPr lang="en-US" dirty="0" smtClean="0"/>
              <a:t>To a simpler time</a:t>
            </a:r>
          </a:p>
          <a:p>
            <a:pPr lvl="1"/>
            <a:r>
              <a:rPr lang="en-US" dirty="0" smtClean="0"/>
              <a:t>To a time of innocence and confusion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Welcome to 2004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72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Retrospective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Deep look back in to the course</a:t>
            </a:r>
          </a:p>
          <a:p>
            <a:pPr lvl="1"/>
            <a:r>
              <a:rPr lang="en-US" dirty="0" smtClean="0"/>
              <a:t>For personal </a:t>
            </a:r>
            <a:r>
              <a:rPr lang="en-US" dirty="0"/>
              <a:t>r</a:t>
            </a:r>
            <a:r>
              <a:rPr lang="en-US" dirty="0" smtClean="0"/>
              <a:t>eview</a:t>
            </a:r>
          </a:p>
          <a:p>
            <a:pPr lvl="1"/>
            <a:r>
              <a:rPr lang="en-US" dirty="0" smtClean="0"/>
              <a:t>For the good of the next class</a:t>
            </a:r>
          </a:p>
          <a:p>
            <a:pPr lvl="1"/>
            <a:endParaRPr lang="en-US" dirty="0"/>
          </a:p>
          <a:p>
            <a:r>
              <a:rPr lang="en-US" dirty="0" smtClean="0"/>
              <a:t>Generate two distinct deliverables</a:t>
            </a:r>
          </a:p>
          <a:p>
            <a:pPr lvl="1"/>
            <a:r>
              <a:rPr lang="en-US" dirty="0" smtClean="0"/>
              <a:t>Outline of Main Ideas for review</a:t>
            </a:r>
          </a:p>
          <a:p>
            <a:pPr lvl="1"/>
            <a:r>
              <a:rPr lang="en-US" dirty="0" smtClean="0"/>
              <a:t>Hindsight tweaks to the course flow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12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 teams, select specific lecture(s)</a:t>
            </a:r>
          </a:p>
          <a:p>
            <a:pPr lvl="1"/>
            <a:r>
              <a:rPr lang="en-US" dirty="0" smtClean="0"/>
              <a:t>Organize at: </a:t>
            </a:r>
            <a:r>
              <a:rPr lang="en-US" dirty="0" smtClean="0">
                <a:hlinkClick r:id="rId2"/>
              </a:rPr>
              <a:t>http://goo.gl/HKwjft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First pass: </a:t>
            </a:r>
          </a:p>
          <a:p>
            <a:pPr lvl="1"/>
            <a:r>
              <a:rPr lang="en-US" dirty="0" smtClean="0"/>
              <a:t>Clean slides for errors</a:t>
            </a:r>
          </a:p>
          <a:p>
            <a:pPr lvl="1"/>
            <a:r>
              <a:rPr lang="en-US" dirty="0" smtClean="0"/>
              <a:t>Put answers to prompts in the “notes” section</a:t>
            </a:r>
          </a:p>
          <a:p>
            <a:pPr lvl="2"/>
            <a:r>
              <a:rPr lang="en-US" dirty="0" smtClean="0"/>
              <a:t>Or as duplicate slides at the end of the deck</a:t>
            </a:r>
          </a:p>
          <a:p>
            <a:pPr lvl="1"/>
            <a:r>
              <a:rPr lang="en-US" dirty="0" smtClean="0"/>
              <a:t>Put comments on effectiveness in the “notes” </a:t>
            </a:r>
          </a:p>
          <a:p>
            <a:pPr lvl="2"/>
            <a:r>
              <a:rPr lang="en-US" dirty="0" smtClean="0"/>
              <a:t>Example:  [Eric ‘07] – Confused by XYZ, perhaps try __?</a:t>
            </a:r>
          </a:p>
          <a:p>
            <a:pPr lvl="1"/>
            <a:r>
              <a:rPr lang="en-US" dirty="0" smtClean="0">
                <a:hlinkClick r:id="rId3"/>
              </a:rPr>
              <a:t>comparch14@gmail.com</a:t>
            </a:r>
            <a:r>
              <a:rPr lang="en-US" dirty="0" smtClean="0"/>
              <a:t> [Retrospective] Deck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32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Pass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Create an outline for lessons learned</a:t>
            </a:r>
          </a:p>
          <a:p>
            <a:pPr lvl="1"/>
            <a:r>
              <a:rPr lang="en-US" dirty="0" smtClean="0"/>
              <a:t>Collaboratively: </a:t>
            </a:r>
            <a:r>
              <a:rPr lang="en-US" dirty="0" smtClean="0">
                <a:hlinkClick r:id="rId2"/>
              </a:rPr>
              <a:t>http://goo.gl/HKwjft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Include:</a:t>
            </a:r>
          </a:p>
          <a:p>
            <a:pPr lvl="1"/>
            <a:r>
              <a:rPr lang="en-US" dirty="0" smtClean="0"/>
              <a:t>Main ideas</a:t>
            </a:r>
          </a:p>
          <a:p>
            <a:pPr lvl="1"/>
            <a:r>
              <a:rPr lang="en-US" dirty="0" smtClean="0"/>
              <a:t>Vocabulary</a:t>
            </a:r>
          </a:p>
          <a:p>
            <a:pPr lvl="1"/>
            <a:r>
              <a:rPr lang="en-US" dirty="0" smtClean="0"/>
              <a:t>Reference links</a:t>
            </a:r>
          </a:p>
          <a:p>
            <a:pPr lvl="1"/>
            <a:endParaRPr lang="en-US" dirty="0"/>
          </a:p>
          <a:p>
            <a:r>
              <a:rPr lang="en-US" dirty="0" smtClean="0"/>
              <a:t>Suggestion: Do this in a separate doc to avoid edit-time conflicts of 25 people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05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Third Pass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Prepare a 5 minute wrap-up lecture</a:t>
            </a:r>
          </a:p>
          <a:p>
            <a:pPr lvl="1"/>
            <a:r>
              <a:rPr lang="en-US" dirty="0" smtClean="0"/>
              <a:t>Speech &amp; Whiteboard, PPT not necessary</a:t>
            </a:r>
          </a:p>
          <a:p>
            <a:pPr lvl="1"/>
            <a:endParaRPr lang="en-US" dirty="0"/>
          </a:p>
          <a:p>
            <a:r>
              <a:rPr lang="en-US" dirty="0" smtClean="0"/>
              <a:t>Intended Audience:</a:t>
            </a:r>
          </a:p>
          <a:p>
            <a:pPr lvl="1"/>
            <a:r>
              <a:rPr lang="en-US" dirty="0" smtClean="0"/>
              <a:t>Took </a:t>
            </a:r>
            <a:r>
              <a:rPr lang="en-US" dirty="0" err="1" smtClean="0"/>
              <a:t>CompArch</a:t>
            </a:r>
            <a:r>
              <a:rPr lang="en-US" dirty="0" smtClean="0"/>
              <a:t> 5 years ago</a:t>
            </a:r>
          </a:p>
          <a:p>
            <a:pPr lvl="1"/>
            <a:r>
              <a:rPr lang="en-US" dirty="0" smtClean="0"/>
              <a:t>Just got a new job that uses Topic X</a:t>
            </a:r>
          </a:p>
          <a:p>
            <a:pPr lvl="1"/>
            <a:r>
              <a:rPr lang="en-US" dirty="0" smtClean="0"/>
              <a:t>Needs to bone up real fast</a:t>
            </a:r>
          </a:p>
          <a:p>
            <a:pPr lvl="1"/>
            <a:endParaRPr lang="en-US" dirty="0"/>
          </a:p>
          <a:p>
            <a:r>
              <a:rPr lang="en-US" dirty="0" smtClean="0"/>
              <a:t>These will happen Thursday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759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Thursday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Recreate board work for first 30 minutes</a:t>
            </a:r>
          </a:p>
          <a:p>
            <a:pPr lvl="1"/>
            <a:r>
              <a:rPr lang="en-US" dirty="0" smtClean="0"/>
              <a:t>Take photos of results</a:t>
            </a:r>
          </a:p>
          <a:p>
            <a:pPr lvl="1"/>
            <a:r>
              <a:rPr lang="en-US" dirty="0" smtClean="0"/>
              <a:t>Take notes of what makes sense now that didn’t before</a:t>
            </a:r>
          </a:p>
          <a:p>
            <a:pPr lvl="1"/>
            <a:endParaRPr lang="en-US" dirty="0"/>
          </a:p>
          <a:p>
            <a:r>
              <a:rPr lang="en-US" dirty="0" smtClean="0"/>
              <a:t>Give prepared </a:t>
            </a:r>
            <a:r>
              <a:rPr lang="en-US" smtClean="0"/>
              <a:t>lightning lectures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82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 Monday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Read </a:t>
            </a:r>
            <a:r>
              <a:rPr lang="en-US" dirty="0" smtClean="0">
                <a:hlinkClick r:id="rId2"/>
              </a:rPr>
              <a:t>http://www.emulators.com/docs/pentium_1.htm</a:t>
            </a:r>
            <a:endParaRPr lang="en-US" dirty="0" smtClean="0"/>
          </a:p>
          <a:p>
            <a:pPr lvl="1"/>
            <a:r>
              <a:rPr lang="en-US" dirty="0" smtClean="0"/>
              <a:t>Skim / skip the assembly</a:t>
            </a:r>
          </a:p>
          <a:p>
            <a:pPr lvl="1"/>
            <a:r>
              <a:rPr lang="en-US" dirty="0" smtClean="0"/>
              <a:t>Take with a grain of Salt</a:t>
            </a:r>
          </a:p>
          <a:p>
            <a:pPr lvl="1"/>
            <a:r>
              <a:rPr lang="en-US" dirty="0" smtClean="0"/>
              <a:t>Just that page, don’t continue to part 2</a:t>
            </a:r>
          </a:p>
          <a:p>
            <a:r>
              <a:rPr lang="en-US" dirty="0" smtClean="0"/>
              <a:t>Is the Pentium 4 really that bad?</a:t>
            </a:r>
          </a:p>
          <a:p>
            <a:r>
              <a:rPr lang="en-US" dirty="0" smtClean="0"/>
              <a:t>What happened in </a:t>
            </a:r>
            <a:r>
              <a:rPr lang="en-US" smtClean="0"/>
              <a:t>the </a:t>
            </a:r>
            <a:r>
              <a:rPr lang="en-US" smtClean="0"/>
              <a:t>14 </a:t>
            </a:r>
            <a:r>
              <a:rPr lang="en-US" dirty="0" smtClean="0"/>
              <a:t>years in between?</a:t>
            </a:r>
          </a:p>
          <a:p>
            <a:pPr lvl="1"/>
            <a:r>
              <a:rPr lang="en-US" dirty="0" smtClean="0"/>
              <a:t>Did Intel learn from its mistakes?</a:t>
            </a:r>
          </a:p>
          <a:p>
            <a:pPr lvl="1"/>
            <a:r>
              <a:rPr lang="en-US" dirty="0" smtClean="0"/>
              <a:t>Were they actual mistakes?</a:t>
            </a:r>
          </a:p>
          <a:p>
            <a:r>
              <a:rPr lang="en-US" dirty="0" smtClean="0"/>
              <a:t>What more do you want to know?</a:t>
            </a:r>
          </a:p>
          <a:p>
            <a:r>
              <a:rPr lang="en-US" dirty="0" smtClean="0"/>
              <a:t>We will discuss in class.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9496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Project 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Project Name</a:t>
            </a:r>
          </a:p>
          <a:p>
            <a:r>
              <a:rPr lang="en-US" dirty="0" smtClean="0"/>
              <a:t>Team Members</a:t>
            </a:r>
          </a:p>
          <a:p>
            <a:r>
              <a:rPr lang="en-US" dirty="0" smtClean="0"/>
              <a:t>1-3 paragraphs description of project</a:t>
            </a:r>
          </a:p>
          <a:p>
            <a:r>
              <a:rPr lang="en-US" dirty="0" smtClean="0"/>
              <a:t>Red / Yellow / Green Feature sets</a:t>
            </a:r>
          </a:p>
          <a:p>
            <a:r>
              <a:rPr lang="en-US" dirty="0" smtClean="0"/>
              <a:t>2 potential things that can go wrong, with mitigations</a:t>
            </a:r>
          </a:p>
          <a:p>
            <a:r>
              <a:rPr lang="en-US" dirty="0" smtClean="0"/>
              <a:t>What are your two next steps?</a:t>
            </a:r>
          </a:p>
          <a:p>
            <a:endParaRPr lang="en-US" dirty="0" smtClean="0"/>
          </a:p>
          <a:p>
            <a:r>
              <a:rPr lang="en-US" dirty="0" smtClean="0"/>
              <a:t>1-2 Pages Total</a:t>
            </a:r>
            <a:endParaRPr lang="en-US" dirty="0"/>
          </a:p>
          <a:p>
            <a:r>
              <a:rPr lang="en-US" dirty="0" smtClean="0"/>
              <a:t>Due Wednesday </a:t>
            </a:r>
            <a:r>
              <a:rPr lang="en-US" strike="sngStrike" dirty="0" smtClean="0"/>
              <a:t>after Turkeys Get Ate</a:t>
            </a:r>
            <a:endParaRPr lang="en-US" strike="sngStrike" dirty="0"/>
          </a:p>
        </p:txBody>
      </p:sp>
    </p:spTree>
    <p:extLst>
      <p:ext uri="{BB962C8B-B14F-4D97-AF65-F5344CB8AC3E}">
        <p14:creationId xmlns:p14="http://schemas.microsoft.com/office/powerpoint/2010/main" val="325124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MP3 </a:t>
            </a:r>
            <a:r>
              <a:rPr lang="en-US" dirty="0" err="1" smtClean="0"/>
              <a:t>Checkin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Plan updates were very sparse!</a:t>
            </a:r>
          </a:p>
          <a:p>
            <a:pPr lvl="1"/>
            <a:r>
              <a:rPr lang="en-US" dirty="0" smtClean="0"/>
              <a:t>We use these</a:t>
            </a:r>
          </a:p>
          <a:p>
            <a:endParaRPr lang="en-US" dirty="0"/>
          </a:p>
          <a:p>
            <a:r>
              <a:rPr lang="en-US" dirty="0" smtClean="0"/>
              <a:t>Confusion Points:</a:t>
            </a:r>
          </a:p>
          <a:p>
            <a:pPr lvl="1"/>
            <a:r>
              <a:rPr lang="en-US" dirty="0" smtClean="0"/>
              <a:t>Deliverable 4: Millions of Instructions Per Second</a:t>
            </a:r>
          </a:p>
          <a:p>
            <a:pPr lvl="1"/>
            <a:r>
              <a:rPr lang="en-US" dirty="0" smtClean="0"/>
              <a:t>Memory Map</a:t>
            </a:r>
          </a:p>
          <a:p>
            <a:pPr lvl="1"/>
            <a:r>
              <a:rPr lang="en-US" dirty="0" smtClean="0"/>
              <a:t>Ending Execution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38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Ending Execution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EXTREMELY</a:t>
            </a:r>
            <a:r>
              <a:rPr lang="en-US" dirty="0" smtClean="0"/>
              <a:t> rare to actually end execution</a:t>
            </a:r>
          </a:p>
          <a:p>
            <a:pPr lvl="1"/>
            <a:r>
              <a:rPr lang="en-US" dirty="0" smtClean="0"/>
              <a:t>OS regains control in typical scenario</a:t>
            </a:r>
          </a:p>
          <a:p>
            <a:pPr lvl="1"/>
            <a:endParaRPr lang="en-US" dirty="0"/>
          </a:p>
          <a:p>
            <a:r>
              <a:rPr lang="en-US" dirty="0" smtClean="0"/>
              <a:t>Exceptions:</a:t>
            </a:r>
          </a:p>
          <a:p>
            <a:pPr lvl="1"/>
            <a:r>
              <a:rPr lang="en-US" dirty="0" smtClean="0"/>
              <a:t>This Lab</a:t>
            </a:r>
          </a:p>
          <a:p>
            <a:pPr lvl="1"/>
            <a:r>
              <a:rPr lang="en-US" dirty="0" smtClean="0"/>
              <a:t>Error situations</a:t>
            </a:r>
          </a:p>
          <a:p>
            <a:pPr lvl="1"/>
            <a:r>
              <a:rPr lang="en-US" dirty="0" smtClean="0"/>
              <a:t>Interruptible Waits</a:t>
            </a:r>
          </a:p>
        </p:txBody>
      </p:sp>
    </p:spTree>
    <p:extLst>
      <p:ext uri="{BB962C8B-B14F-4D97-AF65-F5344CB8AC3E}">
        <p14:creationId xmlns:p14="http://schemas.microsoft.com/office/powerpoint/2010/main" val="295923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Ending Execution: </a:t>
            </a:r>
            <a:r>
              <a:rPr lang="en-US" dirty="0" smtClean="0"/>
              <a:t>Ignore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main: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#do stuff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 end</a:t>
            </a: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other_functions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#more stuff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end: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303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Ending Execution: Fall off the 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main: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#do stuff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 end</a:t>
            </a: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other_functions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#more stuff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end: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MARs: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 program is finished running (dropped off bottom) --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72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Ending Execution: Fall off the 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main: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#do stuff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 end</a:t>
            </a: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other_functions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#more stuff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end: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MARs: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 program is finished running (dropped off bottom) --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ModelSim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Executes the rest of memory like it was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21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Ending Execution: Jump Trap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main: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#do stuff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j end</a:t>
            </a: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other_functions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#more stuff</a:t>
            </a:r>
          </a:p>
          <a:p>
            <a:pPr marL="0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end: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 end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MARs:</a:t>
            </a:r>
          </a:p>
          <a:p>
            <a:pPr marL="0" indent="0">
              <a:buNone/>
            </a:pPr>
            <a:r>
              <a:rPr lang="en-US" dirty="0" smtClean="0"/>
              <a:t>Runs forever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ModelSim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b="1" dirty="0" smtClean="0"/>
              <a:t>Doesn’t </a:t>
            </a:r>
            <a:r>
              <a:rPr lang="en-US" dirty="0" smtClean="0"/>
              <a:t>Execute the rest of memory like it was code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99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690</Words>
  <Application>Microsoft Office PowerPoint</Application>
  <PresentationFormat>On-screen Show (4:3)</PresentationFormat>
  <Paragraphs>221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b10110 Retrospective Planning</vt:lpstr>
      <vt:lpstr>Today</vt:lpstr>
      <vt:lpstr>Initial Project Proposal</vt:lpstr>
      <vt:lpstr>MP3 Checkin</vt:lpstr>
      <vt:lpstr>Ending Execution</vt:lpstr>
      <vt:lpstr>Ending Execution: Ignore It</vt:lpstr>
      <vt:lpstr>Ending Execution: Fall off the End</vt:lpstr>
      <vt:lpstr>Ending Execution: Fall off the End</vt:lpstr>
      <vt:lpstr>Ending Execution: Jump Trap</vt:lpstr>
      <vt:lpstr>MARS Breakpoints</vt:lpstr>
      <vt:lpstr>Ending Execution: Syscall 10</vt:lpstr>
      <vt:lpstr>Ending Execution: Syscall 10</vt:lpstr>
      <vt:lpstr>Ending Execution: $stop</vt:lpstr>
      <vt:lpstr>Memory Map</vt:lpstr>
      <vt:lpstr>Memory Map</vt:lpstr>
      <vt:lpstr>Memory Map: Stack Pointer</vt:lpstr>
      <vt:lpstr>Memory Map: Program Counter</vt:lpstr>
      <vt:lpstr>Memory Map: Size</vt:lpstr>
      <vt:lpstr>Memory Map: Size</vt:lpstr>
      <vt:lpstr>An Olin Tradition</vt:lpstr>
      <vt:lpstr>Retrospective</vt:lpstr>
      <vt:lpstr>Organization</vt:lpstr>
      <vt:lpstr>Second Pass</vt:lpstr>
      <vt:lpstr>Third Pass</vt:lpstr>
      <vt:lpstr>Thursday</vt:lpstr>
      <vt:lpstr>By Monday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</dc:creator>
  <cp:lastModifiedBy>Eric VanWyk</cp:lastModifiedBy>
  <cp:revision>8</cp:revision>
  <dcterms:created xsi:type="dcterms:W3CDTF">2014-11-30T23:41:38Z</dcterms:created>
  <dcterms:modified xsi:type="dcterms:W3CDTF">2014-12-01T15:45:53Z</dcterms:modified>
</cp:coreProperties>
</file>