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3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4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notesSlides/notesSlide5.xml" ContentType="application/vnd.openxmlformats-officedocument.presentationml.notesSlid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notesSlides/notesSlide6.xml" ContentType="application/vnd.openxmlformats-officedocument.presentationml.notesSlide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notesSlides/notesSlide7.xml" ContentType="application/vnd.openxmlformats-officedocument.presentationml.notesSlide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notesSlides/notesSlide8.xml" ContentType="application/vnd.openxmlformats-officedocument.presentationml.notesSlide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notesSlides/notesSlide9.xml" ContentType="application/vnd.openxmlformats-officedocument.presentationml.notesSlide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notesSlides/notesSlide10.xml" ContentType="application/vnd.openxmlformats-officedocument.presentationml.notesSlide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notesSlides/notesSlide11.xml" ContentType="application/vnd.openxmlformats-officedocument.presentationml.notesSlide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notesSlides/notesSlide12.xml" ContentType="application/vnd.openxmlformats-officedocument.presentationml.notesSlide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7" r:id="rId2"/>
    <p:sldId id="258" r:id="rId3"/>
    <p:sldId id="277" r:id="rId4"/>
    <p:sldId id="278" r:id="rId5"/>
    <p:sldId id="276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9" r:id="rId19"/>
    <p:sldId id="281" r:id="rId20"/>
    <p:sldId id="280" r:id="rId21"/>
    <p:sldId id="283" r:id="rId22"/>
    <p:sldId id="284" r:id="rId23"/>
    <p:sldId id="285" r:id="rId24"/>
    <p:sldId id="282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704" autoAdjust="0"/>
  </p:normalViewPr>
  <p:slideViewPr>
    <p:cSldViewPr>
      <p:cViewPr varScale="1">
        <p:scale>
          <a:sx n="77" d="100"/>
          <a:sy n="77" d="100"/>
        </p:scale>
        <p:origin x="-102" y="-6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D0ADFE-5E0E-4BED-8C37-81C49A71F6FF}" type="datetimeFigureOut">
              <a:rPr lang="en-US" smtClean="0"/>
              <a:t>9/25/2013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0B7C78-BE52-4B35-92BD-04F4A323A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618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 (relatively) constant sample, the correct answer is (very close to) zero.  Catastrophic Cancellation</a:t>
            </a:r>
            <a:r>
              <a:rPr lang="en-US" baseline="0" dirty="0" smtClean="0"/>
              <a:t> may cause the term inside </a:t>
            </a:r>
            <a:r>
              <a:rPr lang="en-US" baseline="0" dirty="0" err="1" smtClean="0"/>
              <a:t>sqrt</a:t>
            </a:r>
            <a:r>
              <a:rPr lang="en-US" baseline="0" dirty="0" smtClean="0"/>
              <a:t> to be negative, which is undefined.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0B7C78-BE52-4B35-92BD-04F4A323A70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2681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A4C8BC-4811-8247-A006-6CED371978CC}" type="slidenum">
              <a:rPr lang="en-US"/>
              <a:pPr/>
              <a:t>14</a:t>
            </a:fld>
            <a:endParaRPr lang="en-US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0775" y="690563"/>
            <a:ext cx="4618038" cy="3463925"/>
          </a:xfrm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1704" y="4343400"/>
            <a:ext cx="5034593" cy="4116366"/>
          </a:xfrm>
          <a:noFill/>
          <a:ln/>
        </p:spPr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CPI = .5 + .4 + .3 + .4 = 1.6	-&gt; 2.2 / 1.6 = 1.375x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CPI = .5 + 1 + .3 + .2 = 2.0	-&gt;</a:t>
            </a:r>
            <a:r>
              <a:rPr lang="en-US" baseline="0" dirty="0" smtClean="0"/>
              <a:t> 2.2 / 2.0 = 1.1x</a:t>
            </a: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CPI = .25 + 1 + .3 + .4 = 1.95	-&gt;</a:t>
            </a:r>
            <a:r>
              <a:rPr lang="en-US" baseline="0" dirty="0" smtClean="0"/>
              <a:t> 2.2 / 1.95 = 1.22x</a:t>
            </a:r>
            <a:endParaRPr lang="en-US" dirty="0" smtClean="0"/>
          </a:p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8AA065-1428-D349-B1B7-0E0F319F7787}" type="slidenum">
              <a:rPr lang="en-US"/>
              <a:pPr/>
              <a:t>15</a:t>
            </a:fld>
            <a:endParaRPr lang="en-US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0775" y="690563"/>
            <a:ext cx="4618038" cy="3463925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1704" y="4343400"/>
            <a:ext cx="5034593" cy="4116366"/>
          </a:xfrm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100/4</a:t>
            </a:r>
            <a:r>
              <a:rPr lang="en-US" baseline="0" dirty="0" smtClean="0"/>
              <a:t> = 25</a:t>
            </a:r>
          </a:p>
          <a:p>
            <a:pPr eaLnBrk="1" hangingPunct="1"/>
            <a:r>
              <a:rPr lang="en-US" baseline="0" dirty="0" smtClean="0"/>
              <a:t>25 – 20 = 5</a:t>
            </a:r>
          </a:p>
          <a:p>
            <a:pPr eaLnBrk="1" hangingPunct="1"/>
            <a:r>
              <a:rPr lang="en-US" baseline="0" dirty="0" smtClean="0"/>
              <a:t>80/5 = 16 times faster</a:t>
            </a:r>
          </a:p>
          <a:p>
            <a:pPr eaLnBrk="1" hangingPunct="1"/>
            <a:endParaRPr lang="en-US" baseline="0" dirty="0" smtClean="0"/>
          </a:p>
          <a:p>
            <a:pPr eaLnBrk="1" hangingPunct="1"/>
            <a:r>
              <a:rPr lang="en-US" baseline="0" dirty="0" smtClean="0"/>
              <a:t>INFINITY</a:t>
            </a:r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135A08-FC9D-1C47-B60D-45F82371E9BC}" type="slidenum">
              <a:rPr lang="en-US"/>
              <a:pPr/>
              <a:t>16</a:t>
            </a:fld>
            <a:endParaRPr 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0775" y="690563"/>
            <a:ext cx="4618038" cy="3463925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1704" y="4343400"/>
            <a:ext cx="5034593" cy="4116366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7BBAC1-71EA-7543-82E4-D5FE56B94402}" type="slidenum">
              <a:rPr lang="en-US"/>
              <a:pPr/>
              <a:t>17</a:t>
            </a:fld>
            <a:endParaRPr lang="en-US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0775" y="690563"/>
            <a:ext cx="4618038" cy="3463925"/>
          </a:xfrm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1704" y="4343400"/>
            <a:ext cx="5034593" cy="4116366"/>
          </a:xfrm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Lower</a:t>
            </a:r>
            <a:r>
              <a:rPr lang="en-US" baseline="0" dirty="0" smtClean="0"/>
              <a:t> is better</a:t>
            </a:r>
          </a:p>
          <a:p>
            <a:pPr eaLnBrk="1" hangingPunct="1"/>
            <a:r>
              <a:rPr lang="en-US" baseline="0" dirty="0" smtClean="0"/>
              <a:t>Lower is better</a:t>
            </a:r>
          </a:p>
          <a:p>
            <a:pPr eaLnBrk="1" hangingPunct="1"/>
            <a:r>
              <a:rPr lang="en-US" baseline="0" dirty="0" smtClean="0"/>
              <a:t>Higher is better</a:t>
            </a:r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2ABCA1-2E8F-6A40-808E-EEE753114A4B}" type="slidenum">
              <a:rPr lang="en-US"/>
              <a:pPr/>
              <a:t>6</a:t>
            </a:fld>
            <a:endParaRPr 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FCFCEA-D34E-2C46-9F88-C9AA4F8695F4}" type="slidenum">
              <a:rPr lang="en-US"/>
              <a:pPr/>
              <a:t>7</a:t>
            </a:fld>
            <a:endParaRPr lang="en-US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CF78FE-A155-774F-8C9D-A11F7F4D8E8A}" type="slidenum">
              <a:rPr lang="en-US"/>
              <a:pPr/>
              <a:t>8</a:t>
            </a:fld>
            <a:endParaRPr lang="en-US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C8602C-DEBA-2842-B9BA-4508D7E96219}" type="slidenum">
              <a:rPr lang="en-US"/>
              <a:pPr/>
              <a:t>9</a:t>
            </a:fld>
            <a:endParaRPr 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0775" y="690563"/>
            <a:ext cx="4618038" cy="3463925"/>
          </a:xfrm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1704" y="4343400"/>
            <a:ext cx="5034593" cy="4116366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E36DAF-4A85-0943-BFF7-C9904D155F96}" type="slidenum">
              <a:rPr lang="en-US"/>
              <a:pPr/>
              <a:t>10</a:t>
            </a:fld>
            <a:endParaRPr lang="en-US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0775" y="690563"/>
            <a:ext cx="4618038" cy="3463925"/>
          </a:xfrm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1704" y="4343400"/>
            <a:ext cx="5034593" cy="4116366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4FA486-44C0-4C4D-BF0D-CBAF3056D2AE}" type="slidenum">
              <a:rPr lang="en-US"/>
              <a:pPr/>
              <a:t>11</a:t>
            </a:fld>
            <a:endParaRPr 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0775" y="690563"/>
            <a:ext cx="4618038" cy="3463925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1704" y="4343400"/>
            <a:ext cx="5034593" cy="4116366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BAAA8A-A3A6-584E-888B-87C79A6823F8}" type="slidenum">
              <a:rPr lang="en-US"/>
              <a:pPr/>
              <a:t>12</a:t>
            </a:fld>
            <a:endParaRPr lang="en-US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0775" y="690563"/>
            <a:ext cx="4618038" cy="3463925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1704" y="4343400"/>
            <a:ext cx="5034593" cy="4116366"/>
          </a:xfrm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A = 20ns / instruction</a:t>
            </a:r>
          </a:p>
          <a:p>
            <a:pPr eaLnBrk="1" hangingPunct="1"/>
            <a:r>
              <a:rPr lang="en-US" dirty="0" smtClean="0"/>
              <a:t>B = 24ns / instruction</a:t>
            </a:r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3EC3F0-FF81-FF46-9147-F73073EFFB31}" type="slidenum">
              <a:rPr lang="en-US"/>
              <a:pPr/>
              <a:t>13</a:t>
            </a:fld>
            <a:endParaRPr 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0775" y="690563"/>
            <a:ext cx="4618038" cy="3463925"/>
          </a:xfrm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1704" y="4343400"/>
            <a:ext cx="5034593" cy="4116366"/>
          </a:xfrm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CPI = .5 </a:t>
            </a:r>
            <a:r>
              <a:rPr lang="en-US" dirty="0" smtClean="0"/>
              <a:t>+ 1 + .3 + .4 = 2.2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C063D-9DEA-43D9-8906-5732CB61C14F}" type="datetimeFigureOut">
              <a:rPr lang="en-US" smtClean="0"/>
              <a:t>9/25/2013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BC022-367E-468C-B8FE-69332B016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038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C063D-9DEA-43D9-8906-5732CB61C14F}" type="datetimeFigureOut">
              <a:rPr lang="en-US" smtClean="0"/>
              <a:t>9/25/2013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BC022-367E-468C-B8FE-69332B016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043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C063D-9DEA-43D9-8906-5732CB61C14F}" type="datetimeFigureOut">
              <a:rPr lang="en-US" smtClean="0"/>
              <a:t>9/25/2013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BC022-367E-468C-B8FE-69332B016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5270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1300"/>
            <a:ext cx="8229600" cy="4556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773113"/>
            <a:ext cx="8229600" cy="26939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619500"/>
            <a:ext cx="8229600" cy="2693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Spring '05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1E458E-66DF-9240-9BFC-EB819A735D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871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C063D-9DEA-43D9-8906-5732CB61C14F}" type="datetimeFigureOut">
              <a:rPr lang="en-US" smtClean="0"/>
              <a:t>9/25/2013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BC022-367E-468C-B8FE-69332B016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024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C063D-9DEA-43D9-8906-5732CB61C14F}" type="datetimeFigureOut">
              <a:rPr lang="en-US" smtClean="0"/>
              <a:t>9/25/2013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BC022-367E-468C-B8FE-69332B016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991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C063D-9DEA-43D9-8906-5732CB61C14F}" type="datetimeFigureOut">
              <a:rPr lang="en-US" smtClean="0"/>
              <a:t>9/25/2013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BC022-367E-468C-B8FE-69332B016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921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C063D-9DEA-43D9-8906-5732CB61C14F}" type="datetimeFigureOut">
              <a:rPr lang="en-US" smtClean="0"/>
              <a:t>9/25/2013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BC022-367E-468C-B8FE-69332B016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329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C063D-9DEA-43D9-8906-5732CB61C14F}" type="datetimeFigureOut">
              <a:rPr lang="en-US" smtClean="0"/>
              <a:t>9/25/2013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BC022-367E-468C-B8FE-69332B016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173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C063D-9DEA-43D9-8906-5732CB61C14F}" type="datetimeFigureOut">
              <a:rPr lang="en-US" smtClean="0"/>
              <a:t>9/25/2013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BC022-367E-468C-B8FE-69332B016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628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C063D-9DEA-43D9-8906-5732CB61C14F}" type="datetimeFigureOut">
              <a:rPr lang="en-US" smtClean="0"/>
              <a:t>9/25/2013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BC022-367E-468C-B8FE-69332B016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517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C063D-9DEA-43D9-8906-5732CB61C14F}" type="datetimeFigureOut">
              <a:rPr lang="en-US" smtClean="0"/>
              <a:t>9/25/2013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BC022-367E-468C-B8FE-69332B016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191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C063D-9DEA-43D9-8906-5732CB61C14F}" type="datetimeFigureOut">
              <a:rPr lang="en-US" smtClean="0"/>
              <a:t>9/25/2013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2BC022-367E-468C-B8FE-69332B016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801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22.xml"/><Relationship Id="rId13" Type="http://schemas.openxmlformats.org/officeDocument/2006/relationships/tags" Target="../tags/tag27.xml"/><Relationship Id="rId3" Type="http://schemas.openxmlformats.org/officeDocument/2006/relationships/tags" Target="../tags/tag17.xml"/><Relationship Id="rId7" Type="http://schemas.openxmlformats.org/officeDocument/2006/relationships/tags" Target="../tags/tag21.xml"/><Relationship Id="rId12" Type="http://schemas.openxmlformats.org/officeDocument/2006/relationships/tags" Target="../tags/tag26.xml"/><Relationship Id="rId17" Type="http://schemas.openxmlformats.org/officeDocument/2006/relationships/notesSlide" Target="../notesSlides/notesSlide6.xml"/><Relationship Id="rId2" Type="http://schemas.openxmlformats.org/officeDocument/2006/relationships/tags" Target="../tags/tag16.xml"/><Relationship Id="rId16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6" Type="http://schemas.openxmlformats.org/officeDocument/2006/relationships/tags" Target="../tags/tag20.xml"/><Relationship Id="rId11" Type="http://schemas.openxmlformats.org/officeDocument/2006/relationships/tags" Target="../tags/tag25.xml"/><Relationship Id="rId5" Type="http://schemas.openxmlformats.org/officeDocument/2006/relationships/tags" Target="../tags/tag19.xml"/><Relationship Id="rId15" Type="http://schemas.openxmlformats.org/officeDocument/2006/relationships/tags" Target="../tags/tag29.xml"/><Relationship Id="rId10" Type="http://schemas.openxmlformats.org/officeDocument/2006/relationships/tags" Target="../tags/tag24.xml"/><Relationship Id="rId4" Type="http://schemas.openxmlformats.org/officeDocument/2006/relationships/tags" Target="../tags/tag18.xml"/><Relationship Id="rId9" Type="http://schemas.openxmlformats.org/officeDocument/2006/relationships/tags" Target="../tags/tag23.xml"/><Relationship Id="rId14" Type="http://schemas.openxmlformats.org/officeDocument/2006/relationships/tags" Target="../tags/tag2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37.xml"/><Relationship Id="rId13" Type="http://schemas.openxmlformats.org/officeDocument/2006/relationships/tags" Target="../tags/tag42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32.xml"/><Relationship Id="rId7" Type="http://schemas.openxmlformats.org/officeDocument/2006/relationships/tags" Target="../tags/tag36.xml"/><Relationship Id="rId12" Type="http://schemas.openxmlformats.org/officeDocument/2006/relationships/tags" Target="../tags/tag41.xml"/><Relationship Id="rId17" Type="http://schemas.openxmlformats.org/officeDocument/2006/relationships/tags" Target="../tags/tag46.xml"/><Relationship Id="rId2" Type="http://schemas.openxmlformats.org/officeDocument/2006/relationships/tags" Target="../tags/tag31.xml"/><Relationship Id="rId16" Type="http://schemas.openxmlformats.org/officeDocument/2006/relationships/tags" Target="../tags/tag45.xml"/><Relationship Id="rId1" Type="http://schemas.openxmlformats.org/officeDocument/2006/relationships/tags" Target="../tags/tag30.xml"/><Relationship Id="rId6" Type="http://schemas.openxmlformats.org/officeDocument/2006/relationships/tags" Target="../tags/tag35.xml"/><Relationship Id="rId11" Type="http://schemas.openxmlformats.org/officeDocument/2006/relationships/tags" Target="../tags/tag40.xml"/><Relationship Id="rId5" Type="http://schemas.openxmlformats.org/officeDocument/2006/relationships/tags" Target="../tags/tag34.xml"/><Relationship Id="rId15" Type="http://schemas.openxmlformats.org/officeDocument/2006/relationships/tags" Target="../tags/tag44.xml"/><Relationship Id="rId10" Type="http://schemas.openxmlformats.org/officeDocument/2006/relationships/tags" Target="../tags/tag39.xml"/><Relationship Id="rId19" Type="http://schemas.openxmlformats.org/officeDocument/2006/relationships/notesSlide" Target="../notesSlides/notesSlide7.xml"/><Relationship Id="rId4" Type="http://schemas.openxmlformats.org/officeDocument/2006/relationships/tags" Target="../tags/tag33.xml"/><Relationship Id="rId9" Type="http://schemas.openxmlformats.org/officeDocument/2006/relationships/tags" Target="../tags/tag38.xml"/><Relationship Id="rId14" Type="http://schemas.openxmlformats.org/officeDocument/2006/relationships/tags" Target="../tags/tag4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8.xml"/><Relationship Id="rId1" Type="http://schemas.openxmlformats.org/officeDocument/2006/relationships/tags" Target="../tags/tag47.xml"/><Relationship Id="rId4" Type="http://schemas.openxmlformats.org/officeDocument/2006/relationships/notesSlide" Target="../notesSlides/notesSlide8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tags" Target="../tags/tag50.xml"/><Relationship Id="rId7" Type="http://schemas.openxmlformats.org/officeDocument/2006/relationships/notesSlide" Target="../notesSlides/notesSlide9.xml"/><Relationship Id="rId2" Type="http://schemas.openxmlformats.org/officeDocument/2006/relationships/tags" Target="../tags/tag49.xml"/><Relationship Id="rId1" Type="http://schemas.openxmlformats.org/officeDocument/2006/relationships/vmlDrawing" Target="../drawings/vmlDrawing2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52.xml"/><Relationship Id="rId4" Type="http://schemas.openxmlformats.org/officeDocument/2006/relationships/tags" Target="../tags/tag51.xml"/><Relationship Id="rId9" Type="http://schemas.openxmlformats.org/officeDocument/2006/relationships/image" Target="../media/image3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55.xml"/><Relationship Id="rId2" Type="http://schemas.openxmlformats.org/officeDocument/2006/relationships/tags" Target="../tags/tag54.xml"/><Relationship Id="rId1" Type="http://schemas.openxmlformats.org/officeDocument/2006/relationships/tags" Target="../tags/tag53.xml"/><Relationship Id="rId5" Type="http://schemas.openxmlformats.org/officeDocument/2006/relationships/notesSlide" Target="../notesSlides/notesSlide10.xml"/><Relationship Id="rId4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63.xml"/><Relationship Id="rId13" Type="http://schemas.openxmlformats.org/officeDocument/2006/relationships/notesSlide" Target="../notesSlides/notesSlide11.xml"/><Relationship Id="rId3" Type="http://schemas.openxmlformats.org/officeDocument/2006/relationships/tags" Target="../tags/tag58.xml"/><Relationship Id="rId7" Type="http://schemas.openxmlformats.org/officeDocument/2006/relationships/tags" Target="../tags/tag62.xml"/><Relationship Id="rId12" Type="http://schemas.openxmlformats.org/officeDocument/2006/relationships/slideLayout" Target="../slideLayouts/slideLayout2.xml"/><Relationship Id="rId2" Type="http://schemas.openxmlformats.org/officeDocument/2006/relationships/tags" Target="../tags/tag57.xml"/><Relationship Id="rId1" Type="http://schemas.openxmlformats.org/officeDocument/2006/relationships/tags" Target="../tags/tag56.xml"/><Relationship Id="rId6" Type="http://schemas.openxmlformats.org/officeDocument/2006/relationships/tags" Target="../tags/tag61.xml"/><Relationship Id="rId11" Type="http://schemas.openxmlformats.org/officeDocument/2006/relationships/tags" Target="../tags/tag66.xml"/><Relationship Id="rId5" Type="http://schemas.openxmlformats.org/officeDocument/2006/relationships/tags" Target="../tags/tag60.xml"/><Relationship Id="rId10" Type="http://schemas.openxmlformats.org/officeDocument/2006/relationships/tags" Target="../tags/tag65.xml"/><Relationship Id="rId4" Type="http://schemas.openxmlformats.org/officeDocument/2006/relationships/tags" Target="../tags/tag59.xml"/><Relationship Id="rId9" Type="http://schemas.openxmlformats.org/officeDocument/2006/relationships/tags" Target="../tags/tag6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69.xml"/><Relationship Id="rId2" Type="http://schemas.openxmlformats.org/officeDocument/2006/relationships/tags" Target="../tags/tag68.xml"/><Relationship Id="rId1" Type="http://schemas.openxmlformats.org/officeDocument/2006/relationships/tags" Target="../tags/tag67.xml"/><Relationship Id="rId5" Type="http://schemas.openxmlformats.org/officeDocument/2006/relationships/notesSlide" Target="../notesSlides/notesSlide12.xml"/><Relationship Id="rId4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tags" Target="../tags/tag77.xml"/><Relationship Id="rId13" Type="http://schemas.openxmlformats.org/officeDocument/2006/relationships/notesSlide" Target="../notesSlides/notesSlide13.xml"/><Relationship Id="rId3" Type="http://schemas.openxmlformats.org/officeDocument/2006/relationships/tags" Target="../tags/tag72.xml"/><Relationship Id="rId7" Type="http://schemas.openxmlformats.org/officeDocument/2006/relationships/tags" Target="../tags/tag76.xml"/><Relationship Id="rId12" Type="http://schemas.openxmlformats.org/officeDocument/2006/relationships/slideLayout" Target="../slideLayouts/slideLayout2.xml"/><Relationship Id="rId2" Type="http://schemas.openxmlformats.org/officeDocument/2006/relationships/tags" Target="../tags/tag71.xml"/><Relationship Id="rId1" Type="http://schemas.openxmlformats.org/officeDocument/2006/relationships/tags" Target="../tags/tag70.xml"/><Relationship Id="rId6" Type="http://schemas.openxmlformats.org/officeDocument/2006/relationships/tags" Target="../tags/tag75.xml"/><Relationship Id="rId11" Type="http://schemas.openxmlformats.org/officeDocument/2006/relationships/tags" Target="../tags/tag80.xml"/><Relationship Id="rId5" Type="http://schemas.openxmlformats.org/officeDocument/2006/relationships/tags" Target="../tags/tag74.xml"/><Relationship Id="rId10" Type="http://schemas.openxmlformats.org/officeDocument/2006/relationships/tags" Target="../tags/tag79.xml"/><Relationship Id="rId4" Type="http://schemas.openxmlformats.org/officeDocument/2006/relationships/tags" Target="../tags/tag73.xml"/><Relationship Id="rId9" Type="http://schemas.openxmlformats.org/officeDocument/2006/relationships/tags" Target="../tags/tag7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bwrc.eecs.berkeley.edu/research/pico_radio/Test_Bed/Hardware/Documentation/ARM/chap3.pdf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notesSlide" Target="../notesSlides/notesSlide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5.xml"/><Relationship Id="rId4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tags" Target="../tags/tag10.xml"/><Relationship Id="rId7" Type="http://schemas.openxmlformats.org/officeDocument/2006/relationships/notesSlide" Target="../notesSlides/notesSlide4.xml"/><Relationship Id="rId2" Type="http://schemas.openxmlformats.org/officeDocument/2006/relationships/tags" Target="../tags/tag9.xml"/><Relationship Id="rId1" Type="http://schemas.openxmlformats.org/officeDocument/2006/relationships/vmlDrawing" Target="../drawings/vmlDrawing1.vml"/><Relationship Id="rId6" Type="http://schemas.openxmlformats.org/officeDocument/2006/relationships/slideLayout" Target="../slideLayouts/slideLayout2.xml"/><Relationship Id="rId11" Type="http://schemas.openxmlformats.org/officeDocument/2006/relationships/image" Target="../media/image2.wmf"/><Relationship Id="rId5" Type="http://schemas.openxmlformats.org/officeDocument/2006/relationships/tags" Target="../tags/tag12.xml"/><Relationship Id="rId10" Type="http://schemas.openxmlformats.org/officeDocument/2006/relationships/oleObject" Target="../embeddings/oleObject2.bin"/><Relationship Id="rId4" Type="http://schemas.openxmlformats.org/officeDocument/2006/relationships/tags" Target="../tags/tag11.xml"/><Relationship Id="rId9" Type="http://schemas.openxmlformats.org/officeDocument/2006/relationships/image" Target="../media/image1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4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b0111</a:t>
            </a:r>
            <a:br>
              <a:rPr lang="en-US" dirty="0" smtClean="0"/>
            </a:br>
            <a:r>
              <a:rPr lang="en-US" dirty="0" smtClean="0"/>
              <a:t>Performance Anxiety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ENGR xD52</a:t>
            </a:r>
          </a:p>
          <a:p>
            <a:r>
              <a:rPr lang="en-US" dirty="0" smtClean="0"/>
              <a:t>Eric </a:t>
            </a:r>
            <a:r>
              <a:rPr lang="en-US" dirty="0" err="1" smtClean="0"/>
              <a:t>VanWyk</a:t>
            </a:r>
            <a:endParaRPr lang="en-US" dirty="0" smtClean="0"/>
          </a:p>
          <a:p>
            <a:r>
              <a:rPr lang="en-US" dirty="0" smtClean="0"/>
              <a:t>Fall 2012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784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CPU Time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rmAutofit fontScale="77500" lnSpcReduction="20000"/>
          </a:bodyPr>
          <a:lstStyle/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Application example: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A program takes 10 seconds on computer </a:t>
            </a:r>
            <a:r>
              <a:rPr lang="en-US" i="1" dirty="0"/>
              <a:t>Orange</a:t>
            </a:r>
            <a:r>
              <a:rPr lang="en-US" dirty="0"/>
              <a:t>, with a 400MHz clock.  Our design team is developing a machine </a:t>
            </a:r>
            <a:r>
              <a:rPr lang="en-US" i="1" dirty="0"/>
              <a:t>Grape</a:t>
            </a:r>
            <a:r>
              <a:rPr lang="en-US" dirty="0"/>
              <a:t> with a much higher clock rate, but it will require 1.2 times as many clock cycles.  If we want to be able to run the program in 6 second, how fast must the clock rate be?</a:t>
            </a:r>
          </a:p>
        </p:txBody>
      </p:sp>
      <p:grpSp>
        <p:nvGrpSpPr>
          <p:cNvPr id="27653" name="Group 4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942975" y="1712912"/>
            <a:ext cx="6613525" cy="638175"/>
            <a:chOff x="480" y="1568"/>
            <a:chExt cx="4224" cy="408"/>
          </a:xfrm>
        </p:grpSpPr>
        <p:sp>
          <p:nvSpPr>
            <p:cNvPr id="27661" name="Text Box 5"/>
            <p:cNvSpPr txBox="1"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480" y="1568"/>
              <a:ext cx="1409" cy="40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CPU execution time</a:t>
              </a:r>
            </a:p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for a program</a:t>
              </a:r>
            </a:p>
          </p:txBody>
        </p:sp>
        <p:sp>
          <p:nvSpPr>
            <p:cNvPr id="27662" name="Text Box 6"/>
            <p:cNvSpPr txBox="1"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2161" y="1568"/>
              <a:ext cx="1205" cy="40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CPU clock cycles</a:t>
              </a:r>
            </a:p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for a program</a:t>
              </a:r>
            </a:p>
          </p:txBody>
        </p:sp>
        <p:sp>
          <p:nvSpPr>
            <p:cNvPr id="27663" name="Text Box 7"/>
            <p:cNvSpPr txBox="1"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3771" y="1655"/>
              <a:ext cx="933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 dirty="0">
                  <a:solidFill>
                    <a:schemeClr val="accent2"/>
                  </a:solidFill>
                  <a:latin typeface="Trebuchet MS" charset="0"/>
                </a:rPr>
                <a:t>Clock period</a:t>
              </a:r>
            </a:p>
          </p:txBody>
        </p:sp>
        <p:sp>
          <p:nvSpPr>
            <p:cNvPr id="27664" name="Text Box 8"/>
            <p:cNvSpPr txBox="1"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1913" y="1655"/>
              <a:ext cx="192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=</a:t>
              </a:r>
            </a:p>
          </p:txBody>
        </p:sp>
        <p:sp>
          <p:nvSpPr>
            <p:cNvPr id="27665" name="Text Box 9"/>
            <p:cNvSpPr txBox="1"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3426" y="1655"/>
              <a:ext cx="170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*</a:t>
              </a:r>
            </a:p>
          </p:txBody>
        </p:sp>
      </p:grpSp>
      <p:grpSp>
        <p:nvGrpSpPr>
          <p:cNvPr id="27654" name="Group 10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941388" y="2484437"/>
            <a:ext cx="6664325" cy="639763"/>
            <a:chOff x="556" y="1631"/>
            <a:chExt cx="4257" cy="408"/>
          </a:xfrm>
        </p:grpSpPr>
        <p:sp>
          <p:nvSpPr>
            <p:cNvPr id="27655" name="Text Box 11"/>
            <p:cNvSpPr txBox="1"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556" y="1631"/>
              <a:ext cx="1410" cy="40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CPU execution time</a:t>
              </a:r>
            </a:p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for a program</a:t>
              </a:r>
            </a:p>
          </p:txBody>
        </p:sp>
        <p:sp>
          <p:nvSpPr>
            <p:cNvPr id="27656" name="Text Box 12"/>
            <p:cNvSpPr txBox="1"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2238" y="1631"/>
              <a:ext cx="1205" cy="40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CPU clock cycles</a:t>
              </a:r>
            </a:p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for a program</a:t>
              </a:r>
            </a:p>
          </p:txBody>
        </p:sp>
        <p:sp>
          <p:nvSpPr>
            <p:cNvPr id="27657" name="Text Box 13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3922" y="1632"/>
              <a:ext cx="785" cy="40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1</a:t>
              </a:r>
            </a:p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Clock rate</a:t>
              </a:r>
            </a:p>
          </p:txBody>
        </p:sp>
        <p:sp>
          <p:nvSpPr>
            <p:cNvPr id="27658" name="Text Box 14"/>
            <p:cNvSpPr txBox="1"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1990" y="1718"/>
              <a:ext cx="19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=</a:t>
              </a:r>
            </a:p>
          </p:txBody>
        </p:sp>
        <p:sp>
          <p:nvSpPr>
            <p:cNvPr id="27659" name="Text Box 15"/>
            <p:cNvSpPr txBox="1"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3504" y="1718"/>
              <a:ext cx="169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*</a:t>
              </a:r>
            </a:p>
          </p:txBody>
        </p:sp>
        <p:sp>
          <p:nvSpPr>
            <p:cNvPr id="27660" name="Line 16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>
              <a:off x="3834" y="1844"/>
              <a:ext cx="97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96741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CPI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How do the # of instructions in a program relate to the execution time?</a:t>
            </a:r>
          </a:p>
        </p:txBody>
      </p:sp>
      <p:grpSp>
        <p:nvGrpSpPr>
          <p:cNvPr id="29701" name="Group 4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1071563" y="2774950"/>
            <a:ext cx="6927850" cy="912812"/>
            <a:chOff x="705" y="1077"/>
            <a:chExt cx="4424" cy="583"/>
          </a:xfrm>
        </p:grpSpPr>
        <p:sp>
          <p:nvSpPr>
            <p:cNvPr id="29712" name="Text Box 5"/>
            <p:cNvSpPr txBox="1"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705" y="1163"/>
              <a:ext cx="1204" cy="40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CPU clock cycles</a:t>
              </a:r>
            </a:p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for a program</a:t>
              </a:r>
            </a:p>
          </p:txBody>
        </p:sp>
        <p:sp>
          <p:nvSpPr>
            <p:cNvPr id="29713" name="Text Box 6"/>
            <p:cNvSpPr txBox="1"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2269" y="1163"/>
              <a:ext cx="1014" cy="40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Instructions</a:t>
              </a:r>
            </a:p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for a program</a:t>
              </a:r>
            </a:p>
          </p:txBody>
        </p:sp>
        <p:sp>
          <p:nvSpPr>
            <p:cNvPr id="29714" name="Text Box 7"/>
            <p:cNvSpPr txBox="1"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3591" y="1077"/>
              <a:ext cx="1538" cy="58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Average Clock</a:t>
              </a:r>
            </a:p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Cycles per Instruction</a:t>
              </a:r>
            </a:p>
            <a:p>
              <a:pPr algn="ctr" defTabSz="901700" eaLnBrk="0" hangingPunct="0"/>
              <a:r>
                <a:rPr lang="en-US" b="1">
                  <a:solidFill>
                    <a:schemeClr val="accent2"/>
                  </a:solidFill>
                  <a:latin typeface="Trebuchet MS" charset="0"/>
                </a:rPr>
                <a:t>(CPI)</a:t>
              </a:r>
            </a:p>
          </p:txBody>
        </p:sp>
        <p:sp>
          <p:nvSpPr>
            <p:cNvPr id="29715" name="Text Box 8"/>
            <p:cNvSpPr txBox="1"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2003" y="1249"/>
              <a:ext cx="192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=</a:t>
              </a:r>
            </a:p>
          </p:txBody>
        </p:sp>
        <p:sp>
          <p:nvSpPr>
            <p:cNvPr id="29716" name="Text Box 9"/>
            <p:cNvSpPr txBox="1"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3362" y="1249"/>
              <a:ext cx="169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*</a:t>
              </a:r>
            </a:p>
          </p:txBody>
        </p:sp>
      </p:grpSp>
      <p:grpSp>
        <p:nvGrpSpPr>
          <p:cNvPr id="29702" name="Group 10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428625" y="4999037"/>
            <a:ext cx="7988300" cy="639763"/>
            <a:chOff x="229" y="2626"/>
            <a:chExt cx="5102" cy="408"/>
          </a:xfrm>
        </p:grpSpPr>
        <p:sp>
          <p:nvSpPr>
            <p:cNvPr id="29703" name="Text Box 11"/>
            <p:cNvSpPr txBox="1"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229" y="2626"/>
              <a:ext cx="1409" cy="40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CPU execution time</a:t>
              </a:r>
            </a:p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for a program</a:t>
              </a:r>
            </a:p>
          </p:txBody>
        </p:sp>
        <p:sp>
          <p:nvSpPr>
            <p:cNvPr id="29704" name="Text Box 12"/>
            <p:cNvSpPr txBox="1"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2021" y="2626"/>
              <a:ext cx="1013" cy="40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Instructions</a:t>
              </a:r>
            </a:p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for a program</a:t>
              </a:r>
            </a:p>
          </p:txBody>
        </p:sp>
        <p:sp>
          <p:nvSpPr>
            <p:cNvPr id="29705" name="Text Box 13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1727" y="2713"/>
              <a:ext cx="192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=</a:t>
              </a:r>
            </a:p>
          </p:txBody>
        </p:sp>
        <p:sp>
          <p:nvSpPr>
            <p:cNvPr id="29706" name="Text Box 14"/>
            <p:cNvSpPr txBox="1"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3967" y="2713"/>
              <a:ext cx="170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*</a:t>
              </a:r>
            </a:p>
          </p:txBody>
        </p:sp>
        <p:grpSp>
          <p:nvGrpSpPr>
            <p:cNvPr id="29707" name="Group 15"/>
            <p:cNvGrpSpPr>
              <a:grpSpLocks/>
            </p:cNvGrpSpPr>
            <p:nvPr/>
          </p:nvGrpSpPr>
          <p:grpSpPr bwMode="auto">
            <a:xfrm>
              <a:off x="4352" y="2627"/>
              <a:ext cx="979" cy="407"/>
              <a:chOff x="3507" y="2627"/>
              <a:chExt cx="979" cy="407"/>
            </a:xfrm>
          </p:grpSpPr>
          <p:sp>
            <p:nvSpPr>
              <p:cNvPr id="29710" name="Text Box 16"/>
              <p:cNvSpPr txBox="1">
                <a:spLocks noChangeArrowheads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3595" y="2627"/>
                <a:ext cx="785" cy="40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215" tIns="45107" rIns="90215" bIns="45107">
                <a:prstTxWarp prst="textNoShape">
                  <a:avLst/>
                </a:prstTxWarp>
                <a:spAutoFit/>
              </a:bodyPr>
              <a:lstStyle/>
              <a:p>
                <a:pPr algn="ctr" defTabSz="901700" eaLnBrk="0" hangingPunct="0"/>
                <a:r>
                  <a:rPr lang="en-US">
                    <a:solidFill>
                      <a:schemeClr val="accent2"/>
                    </a:solidFill>
                    <a:latin typeface="Trebuchet MS" charset="0"/>
                  </a:rPr>
                  <a:t>1</a:t>
                </a:r>
              </a:p>
              <a:p>
                <a:pPr algn="ctr" defTabSz="901700" eaLnBrk="0" hangingPunct="0"/>
                <a:r>
                  <a:rPr lang="en-US">
                    <a:solidFill>
                      <a:schemeClr val="accent2"/>
                    </a:solidFill>
                    <a:latin typeface="Trebuchet MS" charset="0"/>
                  </a:rPr>
                  <a:t>Clock rate</a:t>
                </a:r>
              </a:p>
            </p:txBody>
          </p:sp>
          <p:sp>
            <p:nvSpPr>
              <p:cNvPr id="29711" name="Line 17"/>
              <p:cNvSpPr>
                <a:spLocks noChangeShapeType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3507" y="2839"/>
                <a:ext cx="97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29708" name="Text Box 18"/>
            <p:cNvSpPr txBox="1"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3139" y="2713"/>
              <a:ext cx="169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*</a:t>
              </a:r>
            </a:p>
          </p:txBody>
        </p:sp>
        <p:sp>
          <p:nvSpPr>
            <p:cNvPr id="29709" name="Text Box 19"/>
            <p:cNvSpPr txBox="1"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3477" y="2713"/>
              <a:ext cx="325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CPI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42660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CPI Example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rmAutofit fontScale="85000" lnSpcReduction="20000"/>
          </a:bodyPr>
          <a:lstStyle/>
          <a:p>
            <a:pPr eaLnBrk="1" hangingPunct="1"/>
            <a:r>
              <a:rPr lang="en-US" dirty="0"/>
              <a:t>Suppose we have two implementations of the same instruction set (ISA). </a:t>
            </a:r>
          </a:p>
          <a:p>
            <a:pPr eaLnBrk="1" hangingPunct="1"/>
            <a:endParaRPr lang="en-US" sz="1000" dirty="0"/>
          </a:p>
          <a:p>
            <a:pPr eaLnBrk="1" hangingPunct="1"/>
            <a:r>
              <a:rPr lang="en-US" dirty="0"/>
              <a:t>For some program</a:t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Machine </a:t>
            </a:r>
            <a:r>
              <a:rPr lang="en-US" dirty="0"/>
              <a:t>A has a clock cycle time of 10 ns. and a CPI of 2.0 </a:t>
            </a:r>
            <a:br>
              <a:rPr lang="en-US" dirty="0"/>
            </a:br>
            <a:r>
              <a:rPr lang="en-US" dirty="0"/>
              <a:t>	Machine B has a clock cycle time of 20 ns. and a CPI of 1.2 </a:t>
            </a:r>
          </a:p>
          <a:p>
            <a:pPr eaLnBrk="1" hangingPunct="1"/>
            <a:endParaRPr lang="en-US" sz="1000" dirty="0"/>
          </a:p>
          <a:p>
            <a:pPr eaLnBrk="1" hangingPunct="1"/>
            <a:r>
              <a:rPr lang="en-US" dirty="0"/>
              <a:t>What machine is faster for this program, and by how much?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405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/>
              <a:t>Computing CPI</a:t>
            </a:r>
          </a:p>
        </p:txBody>
      </p:sp>
      <p:sp>
        <p:nvSpPr>
          <p:cNvPr id="33797" name="Rectangle 3"/>
          <p:cNvSpPr>
            <a:spLocks noGrp="1" noChangeArrowheads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1"/>
            <a:ext cx="8229600" cy="1676399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en-US" dirty="0"/>
              <a:t>Different types of instructions can take very different amounts of cycles</a:t>
            </a:r>
          </a:p>
          <a:p>
            <a:pPr eaLnBrk="1" hangingPunct="1"/>
            <a:r>
              <a:rPr lang="en-US" dirty="0"/>
              <a:t>	Memory accesses, integer math, floating point, control flow</a:t>
            </a:r>
          </a:p>
          <a:p>
            <a:pPr eaLnBrk="1" hangingPunct="1"/>
            <a:endParaRPr lang="en-US" dirty="0"/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54325846"/>
              </p:ext>
            </p:extLst>
          </p:nvPr>
        </p:nvGraphicFramePr>
        <p:xfrm>
          <a:off x="2514600" y="990600"/>
          <a:ext cx="4545053" cy="6634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8" imgW="2222280" imgH="355320" progId="Equation.3">
                  <p:embed/>
                </p:oleObj>
              </mc:Choice>
              <mc:Fallback>
                <p:oleObj name="Equation" r:id="rId8" imgW="2222280" imgH="3553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990600"/>
                        <a:ext cx="4545053" cy="66344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1061" name="Group 5"/>
          <p:cNvGraphicFramePr>
            <a:graphicFrameLocks noGrp="1"/>
          </p:cNvGraphicFramePr>
          <p:nvPr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1680695062"/>
              </p:ext>
            </p:extLst>
          </p:nvPr>
        </p:nvGraphicFramePr>
        <p:xfrm>
          <a:off x="658813" y="3314436"/>
          <a:ext cx="7604125" cy="346736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901825"/>
                <a:gridCol w="1900237"/>
                <a:gridCol w="1901825"/>
                <a:gridCol w="1900238"/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Instruction Type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Type Cycles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Type Frequency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Cycles * Freq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ALU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50%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u="none" strike="noStrike" cap="none" normalizeH="0" baseline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Load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20%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u="none" strike="noStrike" cap="none" normalizeH="0" baseline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Store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3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10%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u="none" strike="noStrike" cap="none" normalizeH="0" baseline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Branch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20%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u="none" strike="noStrike" cap="none" normalizeH="0" baseline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CPI: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9296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CPI &amp; Processor Tradeoffs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rmAutofit fontScale="62500" lnSpcReduction="20000"/>
          </a:bodyPr>
          <a:lstStyle/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>
              <a:buFontTx/>
              <a:buNone/>
            </a:pPr>
            <a:r>
              <a:rPr lang="en-US" i="1"/>
              <a:t>How much faster would the machine be if:</a:t>
            </a:r>
          </a:p>
          <a:p>
            <a:pPr eaLnBrk="1" hangingPunct="1">
              <a:buFontTx/>
              <a:buAutoNum type="arabicPeriod"/>
            </a:pPr>
            <a:r>
              <a:rPr lang="en-US"/>
              <a:t>A data cache reduced the average load time to 2 cycles?</a:t>
            </a:r>
          </a:p>
          <a:p>
            <a:pPr eaLnBrk="1" hangingPunct="1">
              <a:buFontTx/>
              <a:buAutoNum type="arabicPeriod"/>
            </a:pPr>
            <a:endParaRPr lang="en-US"/>
          </a:p>
          <a:p>
            <a:pPr eaLnBrk="1" hangingPunct="1">
              <a:buFontTx/>
              <a:buAutoNum type="arabicPeriod"/>
            </a:pPr>
            <a:endParaRPr lang="en-US"/>
          </a:p>
          <a:p>
            <a:pPr eaLnBrk="1" hangingPunct="1">
              <a:buFontTx/>
              <a:buAutoNum type="arabicPeriod"/>
            </a:pPr>
            <a:r>
              <a:rPr lang="en-US"/>
              <a:t>Branch prediction shaved a cycle off the branch time?</a:t>
            </a:r>
          </a:p>
          <a:p>
            <a:pPr eaLnBrk="1" hangingPunct="1">
              <a:buFontTx/>
              <a:buAutoNum type="arabicPeriod"/>
            </a:pPr>
            <a:endParaRPr lang="en-US"/>
          </a:p>
          <a:p>
            <a:pPr eaLnBrk="1" hangingPunct="1">
              <a:buFontTx/>
              <a:buAutoNum type="arabicPeriod"/>
            </a:pPr>
            <a:endParaRPr lang="en-US"/>
          </a:p>
          <a:p>
            <a:pPr eaLnBrk="1" hangingPunct="1">
              <a:buFontTx/>
              <a:buAutoNum type="arabicPeriod"/>
            </a:pPr>
            <a:r>
              <a:rPr lang="en-US"/>
              <a:t>Two ALU instructions could be executed at once?</a:t>
            </a:r>
          </a:p>
          <a:p>
            <a:pPr eaLnBrk="1" hangingPunct="1">
              <a:buFontTx/>
              <a:buAutoNum type="arabicPeriod"/>
            </a:pPr>
            <a:endParaRPr lang="en-US"/>
          </a:p>
          <a:p>
            <a:pPr eaLnBrk="1" hangingPunct="1">
              <a:buFontTx/>
              <a:buAutoNum type="arabicPeriod"/>
            </a:pPr>
            <a:endParaRPr lang="en-US"/>
          </a:p>
        </p:txBody>
      </p:sp>
      <p:graphicFrame>
        <p:nvGraphicFramePr>
          <p:cNvPr id="305156" name="Group 4"/>
          <p:cNvGraphicFramePr>
            <a:graphicFrameLocks noGrp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202076455"/>
              </p:ext>
            </p:extLst>
          </p:nvPr>
        </p:nvGraphicFramePr>
        <p:xfrm>
          <a:off x="1598613" y="1371600"/>
          <a:ext cx="5702300" cy="167027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900237"/>
                <a:gridCol w="1901825"/>
                <a:gridCol w="1900238"/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Instruction Type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Type Cycles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Type Frequency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ALU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50%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Load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20%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Store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3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10%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Branch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20%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4325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Warning 1: Amdahl’s Law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rmAutofit fontScale="62500" lnSpcReduction="20000"/>
          </a:bodyPr>
          <a:lstStyle/>
          <a:p>
            <a:pPr eaLnBrk="1" hangingPunct="1"/>
            <a:r>
              <a:rPr lang="en-US" dirty="0"/>
              <a:t>The impact of a performance improvement is limited by what is NOT improved:</a:t>
            </a:r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Example:  Assume a program runs in 100 seconds on a machine, with multiply responsible for 80 seconds of this time.  How much do we have to speed up multiply to make the program run 4 times faster?</a:t>
            </a:r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5 times faster?</a:t>
            </a:r>
          </a:p>
        </p:txBody>
      </p:sp>
      <p:grpSp>
        <p:nvGrpSpPr>
          <p:cNvPr id="37893" name="Group 4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293688" y="2332038"/>
            <a:ext cx="8499475" cy="639762"/>
            <a:chOff x="188" y="941"/>
            <a:chExt cx="5428" cy="408"/>
          </a:xfrm>
        </p:grpSpPr>
        <p:sp>
          <p:nvSpPr>
            <p:cNvPr id="37894" name="Text Box 5"/>
            <p:cNvSpPr txBox="1"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188" y="941"/>
              <a:ext cx="1353" cy="40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Execution time</a:t>
              </a:r>
            </a:p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after improvement</a:t>
              </a:r>
            </a:p>
          </p:txBody>
        </p:sp>
        <p:sp>
          <p:nvSpPr>
            <p:cNvPr id="37895" name="Text Box 6"/>
            <p:cNvSpPr txBox="1"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1588" y="941"/>
              <a:ext cx="1101" cy="40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Execution time</a:t>
              </a:r>
            </a:p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of unaffected</a:t>
              </a:r>
            </a:p>
          </p:txBody>
        </p:sp>
        <p:sp>
          <p:nvSpPr>
            <p:cNvPr id="37896" name="Text Box 7"/>
            <p:cNvSpPr txBox="1"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1453" y="1028"/>
              <a:ext cx="19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=</a:t>
              </a:r>
            </a:p>
          </p:txBody>
        </p:sp>
        <p:sp>
          <p:nvSpPr>
            <p:cNvPr id="37897" name="Text Box 8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3816" y="1028"/>
              <a:ext cx="170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*</a:t>
              </a:r>
            </a:p>
          </p:txBody>
        </p:sp>
        <p:grpSp>
          <p:nvGrpSpPr>
            <p:cNvPr id="37898" name="Group 9"/>
            <p:cNvGrpSpPr>
              <a:grpSpLocks/>
            </p:cNvGrpSpPr>
            <p:nvPr/>
          </p:nvGrpSpPr>
          <p:grpSpPr bwMode="auto">
            <a:xfrm>
              <a:off x="3909" y="941"/>
              <a:ext cx="1707" cy="407"/>
              <a:chOff x="3909" y="941"/>
              <a:chExt cx="1707" cy="407"/>
            </a:xfrm>
          </p:grpSpPr>
          <p:sp>
            <p:nvSpPr>
              <p:cNvPr id="37901" name="Text Box 10"/>
              <p:cNvSpPr txBox="1">
                <a:spLocks noChangeArrowheads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3909" y="941"/>
                <a:ext cx="1707" cy="40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215" tIns="45107" rIns="90215" bIns="45107">
                <a:prstTxWarp prst="textNoShape">
                  <a:avLst/>
                </a:prstTxWarp>
                <a:spAutoFit/>
              </a:bodyPr>
              <a:lstStyle/>
              <a:p>
                <a:pPr algn="ctr" defTabSz="901700" eaLnBrk="0" hangingPunct="0"/>
                <a:r>
                  <a:rPr lang="en-US">
                    <a:solidFill>
                      <a:schemeClr val="accent2"/>
                    </a:solidFill>
                    <a:latin typeface="Trebuchet MS" charset="0"/>
                  </a:rPr>
                  <a:t>1</a:t>
                </a:r>
              </a:p>
              <a:p>
                <a:pPr algn="ctr" defTabSz="901700" eaLnBrk="0" hangingPunct="0"/>
                <a:r>
                  <a:rPr lang="en-US">
                    <a:solidFill>
                      <a:schemeClr val="accent2"/>
                    </a:solidFill>
                    <a:latin typeface="Trebuchet MS" charset="0"/>
                  </a:rPr>
                  <a:t>Amount of improvement</a:t>
                </a:r>
              </a:p>
            </p:txBody>
          </p:sp>
          <p:sp>
            <p:nvSpPr>
              <p:cNvPr id="37902" name="Line 11"/>
              <p:cNvSpPr>
                <a:spLocks noChangeShapeType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4060" y="1153"/>
                <a:ext cx="14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7899" name="Text Box 12"/>
            <p:cNvSpPr txBox="1"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2630" y="1028"/>
              <a:ext cx="19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+</a:t>
              </a:r>
            </a:p>
          </p:txBody>
        </p:sp>
        <p:sp>
          <p:nvSpPr>
            <p:cNvPr id="37900" name="Text Box 13"/>
            <p:cNvSpPr txBox="1"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2766" y="942"/>
              <a:ext cx="1101" cy="40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Execution time</a:t>
              </a:r>
              <a:br>
                <a:rPr lang="en-US">
                  <a:solidFill>
                    <a:schemeClr val="accent2"/>
                  </a:solidFill>
                  <a:latin typeface="Trebuchet MS" charset="0"/>
                </a:rPr>
              </a:br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affected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64922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/>
              <a:t>Warning 2: MIPs, MHz </a:t>
            </a:r>
            <a:r>
              <a:rPr lang="en-US">
                <a:sym typeface="Symbol" charset="2"/>
              </a:rPr>
              <a:t></a:t>
            </a:r>
            <a:r>
              <a:rPr lang="en-US"/>
              <a:t> Performance </a:t>
            </a:r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rmAutofit fontScale="550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Higher MHz (clock rate) doesn’t always mean better CPU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/>
              <a:t>	</a:t>
            </a:r>
            <a:r>
              <a:rPr lang="en-US" i="1" dirty="0"/>
              <a:t>Orange computer: 1000 MHz, CPI: 2.5, 1 billion instruction program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i="1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/>
              <a:t>	</a:t>
            </a:r>
            <a:r>
              <a:rPr lang="en-US" i="1" dirty="0"/>
              <a:t>Grape computer: 500MHz, CPI: 1.1, 1 billion instruction program</a:t>
            </a:r>
          </a:p>
          <a:p>
            <a:pPr eaLnBrk="1" hangingPunct="1">
              <a:lnSpc>
                <a:spcPct val="90000"/>
              </a:lnSpc>
            </a:pPr>
            <a:endParaRPr lang="en-US" dirty="0"/>
          </a:p>
          <a:p>
            <a:pPr eaLnBrk="1" hangingPunct="1">
              <a:lnSpc>
                <a:spcPct val="90000"/>
              </a:lnSpc>
            </a:pPr>
            <a:endParaRPr lang="en-US" dirty="0"/>
          </a:p>
          <a:p>
            <a:pPr eaLnBrk="1" hangingPunct="1">
              <a:lnSpc>
                <a:spcPct val="90000"/>
              </a:lnSpc>
            </a:pPr>
            <a:r>
              <a:rPr lang="en-US" dirty="0"/>
              <a:t>Higher MIPs (million instructions per second) doesn’t always mean better CPU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/>
              <a:t>	1 MHz machine, with two </a:t>
            </a:r>
            <a:r>
              <a:rPr lang="en-US" dirty="0" smtClean="0"/>
              <a:t>different compilers/instruction sets</a:t>
            </a:r>
            <a:endParaRPr lang="en-US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/>
              <a:t>	Compiler A on program X: 10M ALU, 1M Load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/>
              <a:t>	Compiler B on program X: 5M ALU, 1M Load</a:t>
            </a:r>
          </a:p>
          <a:p>
            <a:pPr eaLnBrk="1" hangingPunct="1">
              <a:lnSpc>
                <a:spcPct val="90000"/>
              </a:lnSpc>
            </a:pPr>
            <a:endParaRPr lang="en-US" dirty="0"/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dirty="0"/>
              <a:t>Execution Time: A ____  B ____</a:t>
            </a:r>
          </a:p>
          <a:p>
            <a:pPr lvl="1" eaLnBrk="1" hangingPunct="1">
              <a:lnSpc>
                <a:spcPct val="90000"/>
              </a:lnSpc>
            </a:pPr>
            <a:endParaRPr lang="en-US" dirty="0"/>
          </a:p>
          <a:p>
            <a:pPr lvl="1" eaLnBrk="1" hangingPunct="1">
              <a:lnSpc>
                <a:spcPct val="90000"/>
              </a:lnSpc>
            </a:pPr>
            <a:endParaRPr lang="en-US" dirty="0"/>
          </a:p>
          <a:p>
            <a:pPr lvl="1" eaLnBrk="1" hangingPunct="1">
              <a:lnSpc>
                <a:spcPct val="90000"/>
              </a:lnSpc>
            </a:pPr>
            <a:endParaRPr lang="en-US" dirty="0"/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dirty="0"/>
              <a:t>MIPS: A ____  B ____</a:t>
            </a:r>
          </a:p>
        </p:txBody>
      </p:sp>
      <p:graphicFrame>
        <p:nvGraphicFramePr>
          <p:cNvPr id="313368" name="Group 24"/>
          <p:cNvGraphicFramePr>
            <a:graphicFrameLocks noGrp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818055075"/>
              </p:ext>
            </p:extLst>
          </p:nvPr>
        </p:nvGraphicFramePr>
        <p:xfrm>
          <a:off x="4875213" y="4646613"/>
          <a:ext cx="3800475" cy="167027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900237"/>
                <a:gridCol w="1900238"/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Instruction Type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Type Cycles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ALU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Load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Store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3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Branch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4343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Processor Performance Summary</a:t>
            </a:r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rmAutofit fontScale="55000" lnSpcReduction="20000"/>
          </a:bodyPr>
          <a:lstStyle/>
          <a:p>
            <a:pPr eaLnBrk="1" hangingPunct="1"/>
            <a:r>
              <a:rPr lang="en-US" dirty="0"/>
              <a:t>Machine performance:</a:t>
            </a:r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Better performance:</a:t>
            </a:r>
          </a:p>
          <a:p>
            <a:pPr eaLnBrk="1" hangingPunct="1"/>
            <a:endParaRPr lang="en-US" dirty="0"/>
          </a:p>
          <a:p>
            <a:pPr eaLnBrk="1" hangingPunct="1">
              <a:buFontTx/>
              <a:buNone/>
            </a:pPr>
            <a:r>
              <a:rPr lang="en-US" dirty="0"/>
              <a:t>	_____ number of instructions to implement computations</a:t>
            </a:r>
          </a:p>
          <a:p>
            <a:pPr eaLnBrk="1" hangingPunct="1">
              <a:buFontTx/>
              <a:buNone/>
            </a:pPr>
            <a:endParaRPr lang="en-US" dirty="0"/>
          </a:p>
          <a:p>
            <a:pPr eaLnBrk="1" hangingPunct="1">
              <a:buFontTx/>
              <a:buNone/>
            </a:pPr>
            <a:r>
              <a:rPr lang="en-US" dirty="0"/>
              <a:t>	_____ CPI</a:t>
            </a:r>
          </a:p>
          <a:p>
            <a:pPr eaLnBrk="1" hangingPunct="1">
              <a:buFontTx/>
              <a:buNone/>
            </a:pPr>
            <a:endParaRPr lang="en-US" dirty="0"/>
          </a:p>
          <a:p>
            <a:pPr eaLnBrk="1" hangingPunct="1">
              <a:buFontTx/>
              <a:buNone/>
            </a:pPr>
            <a:r>
              <a:rPr lang="en-US" dirty="0"/>
              <a:t>	_____ Clock rate</a:t>
            </a:r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Improving performance must balance each constraint</a:t>
            </a:r>
          </a:p>
          <a:p>
            <a:pPr eaLnBrk="1" hangingPunct="1">
              <a:buFontTx/>
              <a:buNone/>
            </a:pPr>
            <a:r>
              <a:rPr lang="en-US" dirty="0"/>
              <a:t>		Example: RISC vs. CISC</a:t>
            </a:r>
          </a:p>
        </p:txBody>
      </p:sp>
      <p:grpSp>
        <p:nvGrpSpPr>
          <p:cNvPr id="41989" name="Group 4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701675" y="2027238"/>
            <a:ext cx="7988300" cy="639762"/>
            <a:chOff x="229" y="2626"/>
            <a:chExt cx="5102" cy="409"/>
          </a:xfrm>
        </p:grpSpPr>
        <p:sp>
          <p:nvSpPr>
            <p:cNvPr id="41990" name="Text Box 5"/>
            <p:cNvSpPr txBox="1"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29" y="2626"/>
              <a:ext cx="1409" cy="40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CPU execution time</a:t>
              </a:r>
            </a:p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for a program</a:t>
              </a:r>
            </a:p>
          </p:txBody>
        </p:sp>
        <p:sp>
          <p:nvSpPr>
            <p:cNvPr id="41991" name="Text Box 6"/>
            <p:cNvSpPr txBox="1"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2021" y="2626"/>
              <a:ext cx="1013" cy="40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 dirty="0">
                  <a:solidFill>
                    <a:schemeClr val="accent2"/>
                  </a:solidFill>
                  <a:latin typeface="Trebuchet MS" charset="0"/>
                </a:rPr>
                <a:t>Instructions</a:t>
              </a:r>
            </a:p>
            <a:p>
              <a:pPr algn="ctr" defTabSz="901700" eaLnBrk="0" hangingPunct="0"/>
              <a:r>
                <a:rPr lang="en-US" dirty="0">
                  <a:solidFill>
                    <a:schemeClr val="accent2"/>
                  </a:solidFill>
                  <a:latin typeface="Trebuchet MS" charset="0"/>
                </a:rPr>
                <a:t>for a program</a:t>
              </a:r>
            </a:p>
          </p:txBody>
        </p:sp>
        <p:sp>
          <p:nvSpPr>
            <p:cNvPr id="41992" name="Text Box 7"/>
            <p:cNvSpPr txBox="1"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1727" y="2713"/>
              <a:ext cx="192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=</a:t>
              </a:r>
            </a:p>
          </p:txBody>
        </p:sp>
        <p:sp>
          <p:nvSpPr>
            <p:cNvPr id="41993" name="Text Box 8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3967" y="2713"/>
              <a:ext cx="170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*</a:t>
              </a:r>
            </a:p>
          </p:txBody>
        </p:sp>
        <p:grpSp>
          <p:nvGrpSpPr>
            <p:cNvPr id="41994" name="Group 9"/>
            <p:cNvGrpSpPr>
              <a:grpSpLocks/>
            </p:cNvGrpSpPr>
            <p:nvPr/>
          </p:nvGrpSpPr>
          <p:grpSpPr bwMode="auto">
            <a:xfrm>
              <a:off x="4352" y="2627"/>
              <a:ext cx="979" cy="408"/>
              <a:chOff x="3507" y="2627"/>
              <a:chExt cx="979" cy="408"/>
            </a:xfrm>
          </p:grpSpPr>
          <p:sp>
            <p:nvSpPr>
              <p:cNvPr id="41997" name="Text Box 10"/>
              <p:cNvSpPr txBox="1">
                <a:spLocks noChangeArrowheads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3595" y="2627"/>
                <a:ext cx="785" cy="40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215" tIns="45107" rIns="90215" bIns="45107">
                <a:prstTxWarp prst="textNoShape">
                  <a:avLst/>
                </a:prstTxWarp>
                <a:spAutoFit/>
              </a:bodyPr>
              <a:lstStyle/>
              <a:p>
                <a:pPr algn="ctr" defTabSz="901700" eaLnBrk="0" hangingPunct="0"/>
                <a:r>
                  <a:rPr lang="en-US">
                    <a:solidFill>
                      <a:schemeClr val="accent2"/>
                    </a:solidFill>
                    <a:latin typeface="Trebuchet MS" charset="0"/>
                  </a:rPr>
                  <a:t>1</a:t>
                </a:r>
              </a:p>
              <a:p>
                <a:pPr algn="ctr" defTabSz="901700" eaLnBrk="0" hangingPunct="0"/>
                <a:r>
                  <a:rPr lang="en-US">
                    <a:solidFill>
                      <a:schemeClr val="accent2"/>
                    </a:solidFill>
                    <a:latin typeface="Trebuchet MS" charset="0"/>
                  </a:rPr>
                  <a:t>Clock rate</a:t>
                </a:r>
              </a:p>
            </p:txBody>
          </p:sp>
          <p:sp>
            <p:nvSpPr>
              <p:cNvPr id="41998" name="Line 11"/>
              <p:cNvSpPr>
                <a:spLocks noChangeShapeType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3507" y="2839"/>
                <a:ext cx="97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1995" name="Text Box 12"/>
            <p:cNvSpPr txBox="1"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3139" y="2713"/>
              <a:ext cx="169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*</a:t>
              </a:r>
            </a:p>
          </p:txBody>
        </p:sp>
        <p:sp>
          <p:nvSpPr>
            <p:cNvPr id="41996" name="Text Box 13"/>
            <p:cNvSpPr txBox="1"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3477" y="2713"/>
              <a:ext cx="325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CPI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74162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Comparison 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Whetstone MWIPS</a:t>
            </a:r>
          </a:p>
          <a:p>
            <a:pPr lvl="1"/>
            <a:r>
              <a:rPr lang="en-US" dirty="0" smtClean="0"/>
              <a:t>Specific program profile stressing Floating Point</a:t>
            </a:r>
          </a:p>
          <a:p>
            <a:pPr lvl="1"/>
            <a:r>
              <a:rPr lang="en-US" dirty="0" smtClean="0"/>
              <a:t>Minimal memory stress</a:t>
            </a:r>
          </a:p>
          <a:p>
            <a:pPr lvl="1"/>
            <a:r>
              <a:rPr lang="en-US" dirty="0" smtClean="0"/>
              <a:t>AM386 developed 5.68MWIPS @ 40MHz (1991)</a:t>
            </a:r>
          </a:p>
          <a:p>
            <a:pPr lvl="1"/>
            <a:r>
              <a:rPr lang="en-US" dirty="0" smtClean="0"/>
              <a:t>I7 930 develops 2496MWIPS @ 2800MHz</a:t>
            </a:r>
          </a:p>
        </p:txBody>
      </p:sp>
    </p:spTree>
    <p:extLst>
      <p:ext uri="{BB962C8B-B14F-4D97-AF65-F5344CB8AC3E}">
        <p14:creationId xmlns:p14="http://schemas.microsoft.com/office/powerpoint/2010/main" val="5827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Comparison 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Dhrystone </a:t>
            </a:r>
          </a:p>
          <a:p>
            <a:pPr lvl="1"/>
            <a:r>
              <a:rPr lang="en-US" dirty="0" smtClean="0"/>
              <a:t>Specific program stressing integer and string ops</a:t>
            </a:r>
          </a:p>
          <a:p>
            <a:pPr lvl="1"/>
            <a:endParaRPr lang="en-US" dirty="0"/>
          </a:p>
          <a:p>
            <a:r>
              <a:rPr lang="en-US" dirty="0" smtClean="0"/>
              <a:t>LINPACK</a:t>
            </a:r>
          </a:p>
          <a:p>
            <a:pPr lvl="1"/>
            <a:r>
              <a:rPr lang="en-US" dirty="0" smtClean="0"/>
              <a:t>Solve linear equation </a:t>
            </a:r>
            <a:r>
              <a:rPr lang="en-US" i="1" dirty="0" smtClean="0"/>
              <a:t>Ax=b</a:t>
            </a:r>
          </a:p>
          <a:p>
            <a:pPr lvl="1"/>
            <a:r>
              <a:rPr lang="en-US" dirty="0" smtClean="0"/>
              <a:t>Common calculation in engineering</a:t>
            </a:r>
          </a:p>
        </p:txBody>
      </p:sp>
    </p:spTree>
    <p:extLst>
      <p:ext uri="{BB962C8B-B14F-4D97-AF65-F5344CB8AC3E}">
        <p14:creationId xmlns:p14="http://schemas.microsoft.com/office/powerpoint/2010/main" val="3234565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Lab Check-In</a:t>
            </a:r>
          </a:p>
          <a:p>
            <a:endParaRPr lang="en-US" dirty="0"/>
          </a:p>
          <a:p>
            <a:r>
              <a:rPr lang="en-US" dirty="0" smtClean="0"/>
              <a:t>Floating Point Failure</a:t>
            </a:r>
          </a:p>
          <a:p>
            <a:endParaRPr lang="en-US" dirty="0"/>
          </a:p>
          <a:p>
            <a:r>
              <a:rPr lang="en-US" dirty="0" smtClean="0"/>
              <a:t>What </a:t>
            </a:r>
            <a:r>
              <a:rPr lang="en-US" dirty="0" smtClean="0"/>
              <a:t>is “Performance”</a:t>
            </a:r>
          </a:p>
          <a:p>
            <a:endParaRPr lang="en-US" dirty="0"/>
          </a:p>
          <a:p>
            <a:r>
              <a:rPr lang="en-US" dirty="0" smtClean="0"/>
              <a:t>Measuring Performance</a:t>
            </a:r>
          </a:p>
          <a:p>
            <a:endParaRPr lang="en-US" dirty="0"/>
          </a:p>
          <a:p>
            <a:r>
              <a:rPr lang="en-US" dirty="0" smtClean="0"/>
              <a:t>Amdahl’s Law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276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Common Comparison Metrics:</a:t>
            </a:r>
            <a:br>
              <a:rPr lang="en-US" dirty="0" smtClean="0"/>
            </a:br>
            <a:r>
              <a:rPr lang="en-US" dirty="0" smtClean="0"/>
              <a:t>The Gibson Mix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Gibson Mix</a:t>
            </a:r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6503084"/>
              </p:ext>
            </p:extLst>
          </p:nvPr>
        </p:nvGraphicFramePr>
        <p:xfrm>
          <a:off x="457200" y="1668623"/>
          <a:ext cx="8229600" cy="5036976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419748">
                <a:tc>
                  <a:txBody>
                    <a:bodyPr/>
                    <a:lstStyle/>
                    <a:p>
                      <a:r>
                        <a:rPr lang="en-US" dirty="0"/>
                        <a:t>Fixed Point Add/Subtract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0.330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9748">
                <a:tc>
                  <a:txBody>
                    <a:bodyPr/>
                    <a:lstStyle/>
                    <a:p>
                      <a:r>
                        <a:rPr lang="en-US" dirty="0"/>
                        <a:t>Fixed Point Multiply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0.006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9748">
                <a:tc>
                  <a:txBody>
                    <a:bodyPr/>
                    <a:lstStyle/>
                    <a:p>
                      <a:r>
                        <a:rPr lang="en-US" dirty="0"/>
                        <a:t>Fixed Point Divide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0.002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9748">
                <a:tc>
                  <a:txBody>
                    <a:bodyPr/>
                    <a:lstStyle/>
                    <a:p>
                      <a:r>
                        <a:rPr lang="en-US" dirty="0"/>
                        <a:t>Branch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0.065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9748">
                <a:tc>
                  <a:txBody>
                    <a:bodyPr/>
                    <a:lstStyle/>
                    <a:p>
                      <a:r>
                        <a:rPr lang="en-US" dirty="0"/>
                        <a:t>Compare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0.040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9748">
                <a:tc>
                  <a:txBody>
                    <a:bodyPr/>
                    <a:lstStyle/>
                    <a:p>
                      <a:r>
                        <a:rPr lang="en-US" dirty="0"/>
                        <a:t>Transfer 8 characters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0.175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9748">
                <a:tc>
                  <a:txBody>
                    <a:bodyPr/>
                    <a:lstStyle/>
                    <a:p>
                      <a:r>
                        <a:rPr lang="en-US" dirty="0"/>
                        <a:t>Shift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0.046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9748">
                <a:tc>
                  <a:txBody>
                    <a:bodyPr/>
                    <a:lstStyle/>
                    <a:p>
                      <a:r>
                        <a:rPr lang="en-US"/>
                        <a:t>Logical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0.017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9748">
                <a:tc>
                  <a:txBody>
                    <a:bodyPr/>
                    <a:lstStyle/>
                    <a:p>
                      <a:r>
                        <a:rPr lang="en-US"/>
                        <a:t>Modification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0.190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9748">
                <a:tc>
                  <a:txBody>
                    <a:bodyPr/>
                    <a:lstStyle/>
                    <a:p>
                      <a:r>
                        <a:rPr lang="en-US"/>
                        <a:t>Floating Point Add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0.073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9748">
                <a:tc>
                  <a:txBody>
                    <a:bodyPr/>
                    <a:lstStyle/>
                    <a:p>
                      <a:r>
                        <a:rPr lang="en-US"/>
                        <a:t>Floating Point Multiply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0.040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9748">
                <a:tc>
                  <a:txBody>
                    <a:bodyPr/>
                    <a:lstStyle/>
                    <a:p>
                      <a:r>
                        <a:rPr lang="en-US"/>
                        <a:t>Floating Point Divide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0.016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6592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a Barrel Roll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can multiply or divide a number by 2 by moving it left or right one position</a:t>
            </a:r>
          </a:p>
          <a:p>
            <a:endParaRPr lang="en-US" dirty="0"/>
          </a:p>
          <a:p>
            <a:r>
              <a:rPr lang="en-US" dirty="0" smtClean="0"/>
              <a:t>This is called a “shift”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6649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a Barrel Roll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“Arithmetic” shifts obey 2’s complement</a:t>
            </a:r>
          </a:p>
          <a:p>
            <a:pPr lvl="1"/>
            <a:r>
              <a:rPr lang="en-US" dirty="0" smtClean="0"/>
              <a:t>Sign extension</a:t>
            </a:r>
          </a:p>
          <a:p>
            <a:pPr lvl="1"/>
            <a:endParaRPr lang="en-US" dirty="0"/>
          </a:p>
          <a:p>
            <a:r>
              <a:rPr lang="en-US" dirty="0" smtClean="0"/>
              <a:t>“Logical” shifts do not</a:t>
            </a:r>
          </a:p>
          <a:p>
            <a:pPr lvl="1"/>
            <a:r>
              <a:rPr lang="en-US" dirty="0" smtClean="0"/>
              <a:t>Assume unsigned</a:t>
            </a:r>
          </a:p>
          <a:p>
            <a:pPr lvl="1"/>
            <a:r>
              <a:rPr lang="en-US" dirty="0" smtClean="0"/>
              <a:t>Pad zeros</a:t>
            </a:r>
          </a:p>
          <a:p>
            <a:pPr lvl="1"/>
            <a:endParaRPr lang="en-US" dirty="0"/>
          </a:p>
          <a:p>
            <a:r>
              <a:rPr lang="en-US" dirty="0" smtClean="0"/>
              <a:t>Barrel Rotate “wraps” around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242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04800"/>
            <a:ext cx="6162675" cy="614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0" y="6519446"/>
            <a:ext cx="9144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hlinkClick r:id="rId3"/>
              </a:rPr>
              <a:t>http://bwrc.eecs.berkeley.edu/research/pico_radio/Test_Bed/Hardware/Documentation/ARM/chap3.pdf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562163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Board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Construct two different 8-bit Shifters</a:t>
            </a:r>
          </a:p>
          <a:p>
            <a:pPr lvl="1"/>
            <a:r>
              <a:rPr lang="en-US" dirty="0" smtClean="0"/>
              <a:t>One that takes one cycle</a:t>
            </a:r>
          </a:p>
          <a:p>
            <a:pPr lvl="2"/>
            <a:r>
              <a:rPr lang="en-US" dirty="0" smtClean="0"/>
              <a:t>Hint – Layers of </a:t>
            </a:r>
            <a:r>
              <a:rPr lang="en-US" dirty="0" err="1" smtClean="0"/>
              <a:t>Muxes</a:t>
            </a:r>
            <a:endParaRPr lang="en-US" dirty="0" smtClean="0"/>
          </a:p>
          <a:p>
            <a:pPr lvl="1"/>
            <a:r>
              <a:rPr lang="en-US" dirty="0" smtClean="0"/>
              <a:t>One that take more than one cycle</a:t>
            </a:r>
          </a:p>
          <a:p>
            <a:pPr lvl="1"/>
            <a:endParaRPr lang="en-US" dirty="0"/>
          </a:p>
          <a:p>
            <a:r>
              <a:rPr lang="en-US" dirty="0" smtClean="0"/>
              <a:t>Estimate</a:t>
            </a:r>
          </a:p>
          <a:p>
            <a:pPr lvl="1"/>
            <a:r>
              <a:rPr lang="en-US" dirty="0" smtClean="0"/>
              <a:t>Propagation Delays</a:t>
            </a:r>
          </a:p>
          <a:p>
            <a:pPr lvl="1"/>
            <a:r>
              <a:rPr lang="en-US" dirty="0" smtClean="0"/>
              <a:t>Relative Speeds</a:t>
            </a:r>
          </a:p>
          <a:p>
            <a:pPr lvl="1"/>
            <a:r>
              <a:rPr lang="en-US" dirty="0" smtClean="0"/>
              <a:t>Relative Sizes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476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Check 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845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FPGA Building Blocks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FPGA is made of </a:t>
            </a:r>
            <a:r>
              <a:rPr lang="en-US" b="1" dirty="0" smtClean="0"/>
              <a:t>L</a:t>
            </a:r>
            <a:r>
              <a:rPr lang="en-US" dirty="0" smtClean="0"/>
              <a:t>ook </a:t>
            </a:r>
            <a:r>
              <a:rPr lang="en-US" b="1" dirty="0" smtClean="0"/>
              <a:t>U</a:t>
            </a:r>
            <a:r>
              <a:rPr lang="en-US" dirty="0" smtClean="0"/>
              <a:t>p </a:t>
            </a:r>
            <a:r>
              <a:rPr lang="en-US" b="1" dirty="0" smtClean="0"/>
              <a:t>T</a:t>
            </a:r>
            <a:r>
              <a:rPr lang="en-US" dirty="0" smtClean="0"/>
              <a:t>ables (LUTs)</a:t>
            </a:r>
          </a:p>
          <a:p>
            <a:r>
              <a:rPr lang="en-US" dirty="0" smtClean="0"/>
              <a:t>LUTs are </a:t>
            </a:r>
            <a:r>
              <a:rPr lang="en-US" dirty="0" err="1" smtClean="0"/>
              <a:t>muxes</a:t>
            </a:r>
            <a:r>
              <a:rPr lang="en-US" dirty="0" smtClean="0"/>
              <a:t> with fixed inputs</a:t>
            </a:r>
          </a:p>
          <a:p>
            <a:r>
              <a:rPr lang="en-US" dirty="0" err="1" smtClean="0"/>
              <a:t>Muxes</a:t>
            </a:r>
            <a:r>
              <a:rPr lang="en-US" dirty="0" smtClean="0"/>
              <a:t> are made from Decoders</a:t>
            </a:r>
          </a:p>
          <a:p>
            <a:pPr lvl="1"/>
            <a:r>
              <a:rPr lang="en-US" dirty="0" smtClean="0"/>
              <a:t>Plus lots of AND gates</a:t>
            </a:r>
          </a:p>
          <a:p>
            <a:pPr lvl="1"/>
            <a:r>
              <a:rPr lang="en-US" dirty="0" smtClean="0"/>
              <a:t>Plus one OR gate per bit of width</a:t>
            </a:r>
          </a:p>
          <a:p>
            <a:r>
              <a:rPr lang="en-US" dirty="0" smtClean="0"/>
              <a:t>Fixed Inputs are provided by Shift Registers</a:t>
            </a:r>
          </a:p>
          <a:p>
            <a:r>
              <a:rPr lang="en-US" dirty="0" smtClean="0"/>
              <a:t>Shift Registers are chained D-Flip Flops</a:t>
            </a:r>
          </a:p>
          <a:p>
            <a:r>
              <a:rPr lang="en-US" dirty="0" smtClean="0"/>
              <a:t>DFF are chained D Latches</a:t>
            </a:r>
          </a:p>
          <a:p>
            <a:r>
              <a:rPr lang="en-US" dirty="0" smtClean="0"/>
              <a:t>D Latches are SR Latches plus </a:t>
            </a:r>
          </a:p>
        </p:txBody>
      </p:sp>
    </p:spTree>
    <p:extLst>
      <p:ext uri="{BB962C8B-B14F-4D97-AF65-F5344CB8AC3E}">
        <p14:creationId xmlns:p14="http://schemas.microsoft.com/office/powerpoint/2010/main" val="778411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Floating Point Failure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04799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float sum,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sumsqs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sample = 0;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or(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=0;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&lt; N;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++){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sample =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readSensor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sum += sample;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sumsqs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+= sample * sample;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sigma =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sqrt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(N*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sumsqs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– sum * sum)/ N;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4800600"/>
            <a:ext cx="8229600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Why is sigma </a:t>
            </a:r>
            <a:r>
              <a:rPr lang="en-US" dirty="0" err="1" smtClean="0"/>
              <a:t>NaN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Noticed on sensors that don’t change quickly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191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/>
              <a:t>Computer “Performance”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371600"/>
            <a:ext cx="8229600" cy="2514600"/>
          </a:xfrm>
        </p:spPr>
        <p:txBody>
          <a:bodyPr>
            <a:normAutofit fontScale="70000" lnSpcReduction="20000"/>
          </a:bodyPr>
          <a:lstStyle/>
          <a:p>
            <a:pPr eaLnBrk="1" hangingPunct="1"/>
            <a:r>
              <a:rPr lang="en-US" dirty="0"/>
              <a:t>MIPS (Million Instructions Per Second) vs. MHz (Million Cycles Per Second)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Throughput (jobs/seconds) vs. Latency (time to complete a job)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Measuring, Metrics, Evaluation – what is “best”?</a:t>
            </a:r>
          </a:p>
          <a:p>
            <a:pPr eaLnBrk="1" hangingPunct="1"/>
            <a:endParaRPr lang="en-US" dirty="0"/>
          </a:p>
        </p:txBody>
      </p:sp>
      <p:sp>
        <p:nvSpPr>
          <p:cNvPr id="19461" name="Text Box 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247900" y="5029200"/>
            <a:ext cx="4922838" cy="1752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just" eaLnBrk="0" hangingPunct="0"/>
            <a:r>
              <a:rPr lang="en-US"/>
              <a:t>The PowerBook G4 outguns Pentium</a:t>
            </a:r>
          </a:p>
          <a:p>
            <a:pPr algn="just" eaLnBrk="0" hangingPunct="0"/>
            <a:r>
              <a:rPr lang="en-US"/>
              <a:t>III-based notebooks by up to 30 percent.* </a:t>
            </a:r>
          </a:p>
          <a:p>
            <a:pPr algn="just" eaLnBrk="0" hangingPunct="0"/>
            <a:endParaRPr lang="en-US"/>
          </a:p>
          <a:p>
            <a:pPr algn="just" eaLnBrk="0" hangingPunct="0"/>
            <a:r>
              <a:rPr lang="en-US">
                <a:solidFill>
                  <a:srgbClr val="666666"/>
                </a:solidFill>
              </a:rPr>
              <a:t>* Based on Adobe Photoshop tests</a:t>
            </a:r>
          </a:p>
          <a:p>
            <a:pPr algn="just" eaLnBrk="0" hangingPunct="0"/>
            <a:r>
              <a:rPr lang="en-US">
                <a:solidFill>
                  <a:srgbClr val="666666"/>
                </a:solidFill>
              </a:rPr>
              <a:t>comparing a 500MHz PowerBook G4 to</a:t>
            </a:r>
          </a:p>
          <a:p>
            <a:pPr algn="just" eaLnBrk="0" hangingPunct="0"/>
            <a:r>
              <a:rPr lang="en-US">
                <a:solidFill>
                  <a:srgbClr val="666666"/>
                </a:solidFill>
              </a:rPr>
              <a:t>850MHz Pentium III-based portable computers</a:t>
            </a:r>
          </a:p>
        </p:txBody>
      </p:sp>
      <p:sp>
        <p:nvSpPr>
          <p:cNvPr id="19462" name="AutoShape 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17488" y="4352925"/>
            <a:ext cx="2449512" cy="1817687"/>
          </a:xfrm>
          <a:prstGeom prst="irregularSeal2">
            <a:avLst/>
          </a:prstGeom>
          <a:solidFill>
            <a:schemeClr val="bg1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>
                <a:solidFill>
                  <a:srgbClr val="FF0000"/>
                </a:solidFill>
                <a:ea typeface="Arial" charset="0"/>
                <a:cs typeface="Arial" charset="0"/>
              </a:rPr>
              <a:t>3.09 GHz</a:t>
            </a:r>
          </a:p>
          <a:p>
            <a:pPr algn="ctr" eaLnBrk="0" hangingPunct="0"/>
            <a:r>
              <a:rPr lang="en-US">
                <a:solidFill>
                  <a:srgbClr val="FF0000"/>
                </a:solidFill>
                <a:latin typeface="Times New Roman" charset="0"/>
              </a:rPr>
              <a:t>Pentium 4</a:t>
            </a:r>
          </a:p>
        </p:txBody>
      </p:sp>
      <p:sp>
        <p:nvSpPr>
          <p:cNvPr id="19463" name="AutoShape 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861050" y="3378200"/>
            <a:ext cx="3036888" cy="2376487"/>
          </a:xfrm>
          <a:prstGeom prst="irregularSeal1">
            <a:avLst/>
          </a:prstGeom>
          <a:solidFill>
            <a:schemeClr val="bg1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>
                <a:solidFill>
                  <a:srgbClr val="FF0000"/>
                </a:solidFill>
                <a:ea typeface="Arial" charset="0"/>
                <a:cs typeface="Arial" charset="0"/>
              </a:rPr>
              <a:t>Hyper</a:t>
            </a:r>
          </a:p>
          <a:p>
            <a:pPr algn="ctr" eaLnBrk="0" hangingPunct="0"/>
            <a:r>
              <a:rPr lang="en-US">
                <a:solidFill>
                  <a:srgbClr val="FF0000"/>
                </a:solidFill>
                <a:ea typeface="Arial" charset="0"/>
                <a:cs typeface="Arial" charset="0"/>
              </a:rPr>
              <a:t>Pipelined</a:t>
            </a:r>
          </a:p>
          <a:p>
            <a:pPr algn="ctr" eaLnBrk="0" hangingPunct="0"/>
            <a:r>
              <a:rPr lang="en-US">
                <a:solidFill>
                  <a:srgbClr val="FF0000"/>
                </a:solidFill>
                <a:ea typeface="Arial" charset="0"/>
                <a:cs typeface="Arial" charset="0"/>
              </a:rPr>
              <a:t>Technology</a:t>
            </a:r>
          </a:p>
        </p:txBody>
      </p:sp>
    </p:spTree>
    <p:extLst>
      <p:ext uri="{BB962C8B-B14F-4D97-AF65-F5344CB8AC3E}">
        <p14:creationId xmlns:p14="http://schemas.microsoft.com/office/powerpoint/2010/main" val="4165764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/>
              <a:t>Performance Example: Planes</a:t>
            </a:r>
          </a:p>
        </p:txBody>
      </p:sp>
      <p:graphicFrame>
        <p:nvGraphicFramePr>
          <p:cNvPr id="270469" name="Group 133"/>
          <p:cNvGraphicFramePr>
            <a:graphicFrameLocks noGrp="1"/>
          </p:cNvGraphicFramePr>
          <p:nvPr>
            <p:ph sz="half" idx="1"/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695872606"/>
              </p:ext>
            </p:extLst>
          </p:nvPr>
        </p:nvGraphicFramePr>
        <p:xfrm>
          <a:off x="457200" y="773113"/>
          <a:ext cx="8229600" cy="254666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481138"/>
                <a:gridCol w="1273175"/>
                <a:gridCol w="1581150"/>
                <a:gridCol w="1296987"/>
                <a:gridCol w="2597150"/>
              </a:tblGrid>
              <a:tr h="785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Airplane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Passenger Capacity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Cruising Range (miles)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Cruising Speed (mph)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Passenger Throughput (passengermile/hour)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Boeing 777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375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4630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610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228,750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Boeing 747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470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4150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610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286,700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Concorde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132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4000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1350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178,200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Douglas DC8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146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8720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544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79,424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21546" name="Rectangle 130"/>
          <p:cNvSpPr>
            <a:spLocks noGrp="1" noChangeArrowheads="1"/>
          </p:cNvSpPr>
          <p:nvPr>
            <p:ph type="body" sz="half" idx="2"/>
            <p:custDataLst>
              <p:tags r:id="rId3"/>
            </p:custDataLst>
          </p:nvPr>
        </p:nvSpPr>
        <p:spPr/>
        <p:txBody>
          <a:bodyPr>
            <a:normAutofit fontScale="70000" lnSpcReduction="20000"/>
          </a:bodyPr>
          <a:lstStyle/>
          <a:p>
            <a:pPr eaLnBrk="1" hangingPunct="1"/>
            <a:r>
              <a:rPr lang="en-US" dirty="0"/>
              <a:t>Which is the “best” plane?</a:t>
            </a:r>
          </a:p>
          <a:p>
            <a:pPr lvl="1" eaLnBrk="1" hangingPunct="1"/>
            <a:r>
              <a:rPr lang="en-US" dirty="0"/>
              <a:t>Which gets one passenger to the destination first?</a:t>
            </a:r>
          </a:p>
          <a:p>
            <a:pPr lvl="1" eaLnBrk="1" hangingPunct="1"/>
            <a:r>
              <a:rPr lang="en-US" dirty="0"/>
              <a:t>Which moves the most passengers?</a:t>
            </a:r>
          </a:p>
          <a:p>
            <a:pPr lvl="1" eaLnBrk="1" hangingPunct="1"/>
            <a:r>
              <a:rPr lang="en-US" dirty="0"/>
              <a:t>Which goes the furthest?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Which is the “speediest” plane (between Seattle and NY)?</a:t>
            </a:r>
          </a:p>
          <a:p>
            <a:pPr lvl="1" eaLnBrk="1" hangingPunct="1"/>
            <a:r>
              <a:rPr lang="en-US" dirty="0"/>
              <a:t>Latency: how fast is one person moved?</a:t>
            </a:r>
          </a:p>
          <a:p>
            <a:pPr lvl="1" eaLnBrk="1" hangingPunct="1"/>
            <a:r>
              <a:rPr lang="en-US" dirty="0"/>
              <a:t>Throughput: number of people per time moved?</a:t>
            </a:r>
          </a:p>
        </p:txBody>
      </p:sp>
    </p:spTree>
    <p:extLst>
      <p:ext uri="{BB962C8B-B14F-4D97-AF65-F5344CB8AC3E}">
        <p14:creationId xmlns:p14="http://schemas.microsoft.com/office/powerpoint/2010/main" val="1855011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Computer Performance</a:t>
            </a:r>
          </a:p>
        </p:txBody>
      </p:sp>
      <p:sp>
        <p:nvSpPr>
          <p:cNvPr id="23558" name="Rectangle 3"/>
          <p:cNvSpPr>
            <a:spLocks noGrp="1" noChangeArrowheads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1600"/>
              <a:t>Primary goal: execution time (time from program start to program completion)</a:t>
            </a:r>
          </a:p>
          <a:p>
            <a:pPr eaLnBrk="1" hangingPunct="1"/>
            <a:endParaRPr lang="en-US" sz="1600"/>
          </a:p>
          <a:p>
            <a:pPr eaLnBrk="1" hangingPunct="1"/>
            <a:endParaRPr lang="en-US" sz="1600"/>
          </a:p>
          <a:p>
            <a:pPr eaLnBrk="1" hangingPunct="1"/>
            <a:endParaRPr lang="en-US" sz="1600"/>
          </a:p>
          <a:p>
            <a:pPr eaLnBrk="1" hangingPunct="1"/>
            <a:endParaRPr lang="en-US" sz="1600"/>
          </a:p>
          <a:p>
            <a:pPr eaLnBrk="1" hangingPunct="1"/>
            <a:r>
              <a:rPr lang="en-US" sz="1600"/>
              <a:t>To compare machines, we say “X is n times faster than Y”</a:t>
            </a:r>
          </a:p>
          <a:p>
            <a:pPr eaLnBrk="1" hangingPunct="1"/>
            <a:endParaRPr lang="en-US" sz="1600"/>
          </a:p>
          <a:p>
            <a:pPr eaLnBrk="1" hangingPunct="1"/>
            <a:endParaRPr lang="en-US" sz="1600"/>
          </a:p>
          <a:p>
            <a:pPr eaLnBrk="1" hangingPunct="1"/>
            <a:endParaRPr lang="en-US" sz="1600"/>
          </a:p>
          <a:p>
            <a:pPr eaLnBrk="1" hangingPunct="1"/>
            <a:endParaRPr lang="en-US" sz="1600"/>
          </a:p>
          <a:p>
            <a:pPr eaLnBrk="1" hangingPunct="1"/>
            <a:endParaRPr lang="en-US" sz="1600"/>
          </a:p>
          <a:p>
            <a:pPr eaLnBrk="1" hangingPunct="1"/>
            <a:r>
              <a:rPr lang="en-US" sz="1600"/>
              <a:t>Example: Machine </a:t>
            </a:r>
            <a:r>
              <a:rPr lang="en-US" sz="1600" i="1"/>
              <a:t>Orange</a:t>
            </a:r>
            <a:r>
              <a:rPr lang="en-US" sz="1600"/>
              <a:t> and </a:t>
            </a:r>
            <a:r>
              <a:rPr lang="en-US" sz="1600" i="1"/>
              <a:t>Grape</a:t>
            </a:r>
            <a:r>
              <a:rPr lang="en-US" sz="1600"/>
              <a:t> run a program</a:t>
            </a:r>
            <a:br>
              <a:rPr lang="en-US" sz="1600"/>
            </a:br>
            <a:r>
              <a:rPr lang="en-US" sz="1600"/>
              <a:t>	Orange takes 5 seconds, Grape takes 10 seconds</a:t>
            </a:r>
          </a:p>
          <a:p>
            <a:pPr eaLnBrk="1" hangingPunct="1"/>
            <a:endParaRPr lang="en-US" sz="1600"/>
          </a:p>
          <a:p>
            <a:pPr eaLnBrk="1" hangingPunct="1"/>
            <a:endParaRPr lang="en-US" sz="1600"/>
          </a:p>
          <a:p>
            <a:pPr eaLnBrk="1" hangingPunct="1"/>
            <a:endParaRPr lang="en-US" sz="1600"/>
          </a:p>
          <a:p>
            <a:pPr eaLnBrk="1" hangingPunct="1"/>
            <a:endParaRPr lang="en-US" sz="1600"/>
          </a:p>
          <a:p>
            <a:pPr eaLnBrk="1" hangingPunct="1"/>
            <a:r>
              <a:rPr lang="en-US" sz="1600"/>
              <a:t>Orange is _____ times faster than Grape</a:t>
            </a:r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103920804"/>
              </p:ext>
            </p:extLst>
          </p:nvPr>
        </p:nvGraphicFramePr>
        <p:xfrm>
          <a:off x="2438400" y="1981200"/>
          <a:ext cx="3200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8" imgW="3200400" imgH="609480" progId="Equation.3">
                  <p:embed/>
                </p:oleObj>
              </mc:Choice>
              <mc:Fallback>
                <p:oleObj name="Equation" r:id="rId8" imgW="3200400" imgH="609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981200"/>
                        <a:ext cx="32004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5" name="Object 3"/>
          <p:cNvGraphicFramePr>
            <a:graphicFrameLocks noChangeAspect="1"/>
          </p:cNvGraphicFramePr>
          <p:nvPr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4038846156"/>
              </p:ext>
            </p:extLst>
          </p:nvPr>
        </p:nvGraphicFramePr>
        <p:xfrm>
          <a:off x="1905000" y="3505200"/>
          <a:ext cx="38989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10" imgW="3898800" imgH="749160" progId="Equation.3">
                  <p:embed/>
                </p:oleObj>
              </mc:Choice>
              <mc:Fallback>
                <p:oleObj name="Equation" r:id="rId10" imgW="3898800" imgH="749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505200"/>
                        <a:ext cx="3898900" cy="74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13125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Execution Time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rmAutofit fontScale="77500" lnSpcReduction="20000"/>
          </a:bodyPr>
          <a:lstStyle/>
          <a:p>
            <a:pPr eaLnBrk="1" hangingPunct="1"/>
            <a:r>
              <a:rPr lang="en-US"/>
              <a:t>Elapsed Time</a:t>
            </a:r>
          </a:p>
          <a:p>
            <a:pPr lvl="1" eaLnBrk="1" hangingPunct="1"/>
            <a:r>
              <a:rPr lang="en-US"/>
              <a:t>counts everything  </a:t>
            </a:r>
            <a:r>
              <a:rPr lang="en-US" i="1"/>
              <a:t>(disk and memory accesses, I/O , etc.)</a:t>
            </a:r>
            <a:endParaRPr lang="en-US"/>
          </a:p>
          <a:p>
            <a:pPr lvl="1" eaLnBrk="1" hangingPunct="1"/>
            <a:r>
              <a:rPr lang="en-US"/>
              <a:t>a useful number, but often not good for comparison purposes</a:t>
            </a:r>
          </a:p>
          <a:p>
            <a:pPr eaLnBrk="1" hangingPunct="1"/>
            <a:r>
              <a:rPr lang="en-US"/>
              <a:t>CPU time</a:t>
            </a:r>
          </a:p>
          <a:p>
            <a:pPr lvl="1" eaLnBrk="1" hangingPunct="1"/>
            <a:r>
              <a:rPr lang="en-US"/>
              <a:t>doesn't count I/O or time spent running other programs</a:t>
            </a:r>
          </a:p>
          <a:p>
            <a:pPr lvl="1" eaLnBrk="1" hangingPunct="1"/>
            <a:r>
              <a:rPr lang="en-US"/>
              <a:t>can be broken up into system time, and user time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Example: Unix “time” command</a:t>
            </a:r>
            <a:br>
              <a:rPr lang="en-US"/>
            </a:br>
            <a:r>
              <a:rPr lang="en-US"/>
              <a:t>	</a:t>
            </a:r>
            <a:r>
              <a:rPr lang="en-US" sz="1600">
                <a:latin typeface="Courier New" charset="0"/>
              </a:rPr>
              <a:t>fpga.olin.edu&gt; time javac CircuitViewer.java</a:t>
            </a:r>
            <a:br>
              <a:rPr lang="en-US" sz="1600">
                <a:latin typeface="Courier New" charset="0"/>
              </a:rPr>
            </a:br>
            <a:r>
              <a:rPr lang="en-US" sz="1600">
                <a:latin typeface="Courier New" charset="0"/>
              </a:rPr>
              <a:t>	3.370u 0.570s 0:12.44 31.6%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Our focus:  user CPU time </a:t>
            </a:r>
          </a:p>
          <a:p>
            <a:pPr lvl="1" eaLnBrk="1" hangingPunct="1"/>
            <a:r>
              <a:rPr lang="en-US"/>
              <a:t>time spent executing the lines of code that are "in" our program</a:t>
            </a:r>
          </a:p>
        </p:txBody>
      </p:sp>
    </p:spTree>
    <p:extLst>
      <p:ext uri="{BB962C8B-B14F-4D97-AF65-F5344CB8AC3E}">
        <p14:creationId xmlns:p14="http://schemas.microsoft.com/office/powerpoint/2010/main" val="1698420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5997</TotalTime>
  <Words>1047</Words>
  <Application>Microsoft Office PowerPoint</Application>
  <PresentationFormat>On-screen Show (4:3)</PresentationFormat>
  <Paragraphs>384</Paragraphs>
  <Slides>24</Slides>
  <Notes>13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Office Theme</vt:lpstr>
      <vt:lpstr>Equation</vt:lpstr>
      <vt:lpstr>Microsoft Equation 3.0</vt:lpstr>
      <vt:lpstr>b0111 Performance Anxiety</vt:lpstr>
      <vt:lpstr>Today</vt:lpstr>
      <vt:lpstr>Lab Check In</vt:lpstr>
      <vt:lpstr>FPGA Building Blocks Review</vt:lpstr>
      <vt:lpstr>Floating Point Failure</vt:lpstr>
      <vt:lpstr>Computer “Performance”</vt:lpstr>
      <vt:lpstr>Performance Example: Planes</vt:lpstr>
      <vt:lpstr>Computer Performance</vt:lpstr>
      <vt:lpstr>Execution Time</vt:lpstr>
      <vt:lpstr>CPU Time</vt:lpstr>
      <vt:lpstr>CPI</vt:lpstr>
      <vt:lpstr>CPI Example</vt:lpstr>
      <vt:lpstr>Computing CPI</vt:lpstr>
      <vt:lpstr>CPI &amp; Processor Tradeoffs</vt:lpstr>
      <vt:lpstr>Warning 1: Amdahl’s Law</vt:lpstr>
      <vt:lpstr>Warning 2: MIPs, MHz  Performance </vt:lpstr>
      <vt:lpstr>Processor Performance Summary</vt:lpstr>
      <vt:lpstr>Common Comparison Metrics</vt:lpstr>
      <vt:lpstr>Common Comparison Metrics</vt:lpstr>
      <vt:lpstr>Common Comparison Metrics: The Gibson Mix</vt:lpstr>
      <vt:lpstr>Do a Barrel Roll</vt:lpstr>
      <vt:lpstr>Do a Barrel Roll</vt:lpstr>
      <vt:lpstr>PowerPoint Presentation</vt:lpstr>
      <vt:lpstr>Board 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b0111 Performance Anxiety</dc:title>
  <dc:creator>Eric</dc:creator>
  <cp:lastModifiedBy>Eric</cp:lastModifiedBy>
  <cp:revision>21</cp:revision>
  <dcterms:created xsi:type="dcterms:W3CDTF">2012-09-19T23:42:53Z</dcterms:created>
  <dcterms:modified xsi:type="dcterms:W3CDTF">2013-09-26T04:56:07Z</dcterms:modified>
</cp:coreProperties>
</file>