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257" r:id="rId2"/>
    <p:sldId id="258" r:id="rId3"/>
    <p:sldId id="259" r:id="rId4"/>
    <p:sldId id="260" r:id="rId5"/>
    <p:sldId id="262" r:id="rId6"/>
    <p:sldId id="263" r:id="rId7"/>
    <p:sldId id="314" r:id="rId8"/>
    <p:sldId id="267" r:id="rId9"/>
    <p:sldId id="261" r:id="rId10"/>
    <p:sldId id="315" r:id="rId11"/>
    <p:sldId id="264" r:id="rId12"/>
    <p:sldId id="268" r:id="rId13"/>
    <p:sldId id="270" r:id="rId14"/>
    <p:sldId id="271" r:id="rId15"/>
    <p:sldId id="272" r:id="rId16"/>
    <p:sldId id="269" r:id="rId17"/>
    <p:sldId id="274" r:id="rId18"/>
    <p:sldId id="316" r:id="rId19"/>
    <p:sldId id="317" r:id="rId20"/>
    <p:sldId id="275" r:id="rId21"/>
    <p:sldId id="276" r:id="rId22"/>
    <p:sldId id="328" r:id="rId23"/>
    <p:sldId id="277" r:id="rId24"/>
    <p:sldId id="266" r:id="rId25"/>
    <p:sldId id="319" r:id="rId26"/>
    <p:sldId id="278" r:id="rId27"/>
    <p:sldId id="320" r:id="rId28"/>
    <p:sldId id="321" r:id="rId29"/>
    <p:sldId id="279" r:id="rId30"/>
    <p:sldId id="326" r:id="rId31"/>
    <p:sldId id="327" r:id="rId32"/>
    <p:sldId id="280" r:id="rId33"/>
    <p:sldId id="300" r:id="rId34"/>
    <p:sldId id="301" r:id="rId35"/>
    <p:sldId id="302" r:id="rId36"/>
    <p:sldId id="303" r:id="rId37"/>
    <p:sldId id="322" r:id="rId38"/>
    <p:sldId id="304" r:id="rId39"/>
    <p:sldId id="305" r:id="rId40"/>
    <p:sldId id="306" r:id="rId41"/>
    <p:sldId id="307" r:id="rId42"/>
    <p:sldId id="323" r:id="rId43"/>
    <p:sldId id="308" r:id="rId44"/>
    <p:sldId id="309" r:id="rId45"/>
    <p:sldId id="310" r:id="rId46"/>
    <p:sldId id="311" r:id="rId47"/>
    <p:sldId id="312" r:id="rId48"/>
    <p:sldId id="324" r:id="rId49"/>
    <p:sldId id="325" r:id="rId50"/>
    <p:sldId id="313" r:id="rId51"/>
    <p:sldId id="273" r:id="rId52"/>
    <p:sldId id="281" r:id="rId5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1" autoAdjust="0"/>
    <p:restoredTop sz="81552" autoAdjust="0"/>
  </p:normalViewPr>
  <p:slideViewPr>
    <p:cSldViewPr>
      <p:cViewPr varScale="1">
        <p:scale>
          <a:sx n="61" d="100"/>
          <a:sy n="61" d="100"/>
        </p:scale>
        <p:origin x="-96" y="-26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CD245-7C87-4295-800F-F061B186FC56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158C01-B3E4-4027-99BD-37FE07C2C8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333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Multiply : 3+2+1 = 6</a:t>
            </a:r>
          </a:p>
          <a:p>
            <a:r>
              <a:rPr lang="en-US" dirty="0" smtClean="0"/>
              <a:t>Add: 3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158C01-B3E4-4027-99BD-37FE07C2C82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971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Multiply : 3+2+1 = 6</a:t>
            </a:r>
          </a:p>
          <a:p>
            <a:r>
              <a:rPr lang="en-US" dirty="0" smtClean="0"/>
              <a:t>Add: 3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158C01-B3E4-4027-99BD-37FE07C2C82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971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Multiply : 3+2+1 = 6</a:t>
            </a:r>
          </a:p>
          <a:p>
            <a:r>
              <a:rPr lang="en-US" dirty="0" smtClean="0"/>
              <a:t>Add: 3</a:t>
            </a:r>
          </a:p>
          <a:p>
            <a:endParaRPr lang="en-US" dirty="0" smtClean="0"/>
          </a:p>
          <a:p>
            <a:r>
              <a:rPr lang="en-US" dirty="0" smtClean="0"/>
              <a:t>Multiply: 3</a:t>
            </a:r>
          </a:p>
          <a:p>
            <a:r>
              <a:rPr lang="en-US" dirty="0" smtClean="0"/>
              <a:t>Add : 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158C01-B3E4-4027-99BD-37FE07C2C82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971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Powerpoint</a:t>
            </a:r>
            <a:r>
              <a:rPr lang="en-US" dirty="0" smtClean="0"/>
              <a:t> sucks for formulas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158C01-B3E4-4027-99BD-37FE07C2C82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Since it reduces slower than 2^-</a:t>
            </a:r>
            <a:r>
              <a:rPr lang="en-US" dirty="0" err="1" smtClean="0"/>
              <a:t>i</a:t>
            </a:r>
            <a:r>
              <a:rPr lang="en-US" dirty="0" smtClean="0"/>
              <a:t>, we will always converge!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158C01-B3E4-4027-99BD-37FE07C2C829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38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805B-D53C-40E7-B0BA-D74D58571AA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93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805B-D53C-40E7-B0BA-D74D58571AA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840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805B-D53C-40E7-B0BA-D74D58571AA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43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805B-D53C-40E7-B0BA-D74D58571AA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594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805B-D53C-40E7-B0BA-D74D58571AA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17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805B-D53C-40E7-B0BA-D74D58571AA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638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805B-D53C-40E7-B0BA-D74D58571AA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33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805B-D53C-40E7-B0BA-D74D58571AA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007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805B-D53C-40E7-B0BA-D74D58571AA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940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805B-D53C-40E7-B0BA-D74D58571AA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478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805B-D53C-40E7-B0BA-D74D58571AA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954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4805B-D53C-40E7-B0BA-D74D58571AA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94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gif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b10011</a:t>
            </a:r>
            <a:br>
              <a:rPr lang="en-US" dirty="0" smtClean="0"/>
            </a:br>
            <a:r>
              <a:rPr lang="en-US" dirty="0" smtClean="0"/>
              <a:t>Numerically Awesome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</a:t>
            </a:r>
            <a:r>
              <a:rPr lang="en-US" dirty="0" smtClean="0"/>
              <a:t>2014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“Human” Form: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Ax^3+Bx^2+Cx^1+Dx^0</a:t>
            </a:r>
          </a:p>
          <a:p>
            <a:endParaRPr lang="en-US" dirty="0"/>
          </a:p>
          <a:p>
            <a:r>
              <a:rPr lang="en-US" dirty="0" smtClean="0"/>
              <a:t>How many Multiplies does this use? Adds?</a:t>
            </a:r>
            <a:endParaRPr lang="en-US" dirty="0"/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Ax^3 = 3 Multiplies</a:t>
            </a:r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Bx^2 = 2 Multiplies</a:t>
            </a:r>
          </a:p>
          <a:p>
            <a:pPr lvl="1"/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… 6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Mults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3 Adds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6673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“Human” Form: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Ax^3+Bx^2+Cx^1+Dx^0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(Paraphrased) Horner’s Scheme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((((Ax)+B)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x+C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x+D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n-US" dirty="0"/>
          </a:p>
          <a:p>
            <a:r>
              <a:rPr lang="en-US" dirty="0" smtClean="0"/>
              <a:t>Now how many?</a:t>
            </a:r>
          </a:p>
        </p:txBody>
      </p:sp>
    </p:spTree>
    <p:extLst>
      <p:ext uri="{BB962C8B-B14F-4D97-AF65-F5344CB8AC3E}">
        <p14:creationId xmlns:p14="http://schemas.microsoft.com/office/powerpoint/2010/main" val="291437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Polynomial Approximations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Goal: Approximate a transcendental as a poly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Attempt 1: Taylor Series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=0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𝑓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!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dirty="0" smtClean="0"/>
              </a:p>
              <a:p>
                <a:r>
                  <a:rPr lang="en-US" dirty="0" smtClean="0"/>
                  <a:t>Create a LUT for several values of </a:t>
                </a:r>
                <a:r>
                  <a:rPr lang="en-US" b="1" dirty="0" smtClean="0"/>
                  <a:t>a</a:t>
                </a:r>
              </a:p>
              <a:p>
                <a:pPr lvl="1"/>
                <a:r>
                  <a:rPr lang="en-US" dirty="0" smtClean="0"/>
                  <a:t>Store </a:t>
                </a:r>
                <a:r>
                  <a:rPr lang="en-US" dirty="0" err="1" smtClean="0"/>
                  <a:t>f^n</a:t>
                </a:r>
                <a:r>
                  <a:rPr lang="en-US" dirty="0" smtClean="0"/>
                  <a:t>(a)/n!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4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Polynomial Approximation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deep should the LUT be?</a:t>
            </a:r>
          </a:p>
          <a:p>
            <a:pPr lvl="1"/>
            <a:r>
              <a:rPr lang="en-US" dirty="0" smtClean="0"/>
              <a:t>Deeper means we are on average closer</a:t>
            </a:r>
          </a:p>
          <a:p>
            <a:pPr lvl="1"/>
            <a:r>
              <a:rPr lang="en-US" dirty="0" smtClean="0"/>
              <a:t>Better approximation for a given number of terms</a:t>
            </a:r>
          </a:p>
          <a:p>
            <a:pPr lvl="1"/>
            <a:r>
              <a:rPr lang="en-US" dirty="0" smtClean="0"/>
              <a:t>But Deeper also means more expensive</a:t>
            </a:r>
          </a:p>
          <a:p>
            <a:pPr lvl="1"/>
            <a:r>
              <a:rPr lang="en-US" dirty="0" smtClean="0"/>
              <a:t>No easy answer </a:t>
            </a:r>
            <a:r>
              <a:rPr lang="en-US" dirty="0" smtClean="0">
                <a:sym typeface="Wingdings" pitchFamily="2" charset="2"/>
              </a:rPr>
              <a:t>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How do you pick </a:t>
            </a:r>
            <a:r>
              <a:rPr lang="en-US" b="1" dirty="0" smtClean="0"/>
              <a:t>a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Right in the middle of your range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Implementation: Poly/LUT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nearest </a:t>
            </a:r>
            <a:r>
              <a:rPr lang="en-US" b="1" dirty="0" smtClean="0"/>
              <a:t>a</a:t>
            </a:r>
            <a:r>
              <a:rPr lang="en-US" dirty="0" smtClean="0"/>
              <a:t> in our LUT</a:t>
            </a:r>
          </a:p>
          <a:p>
            <a:pPr lvl="1"/>
            <a:r>
              <a:rPr lang="en-US" dirty="0" smtClean="0"/>
              <a:t>Truncate x, use as index in to table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Load Coefficients</a:t>
            </a:r>
          </a:p>
          <a:p>
            <a:pPr lvl="1"/>
            <a:r>
              <a:rPr lang="en-US" dirty="0" smtClean="0"/>
              <a:t>Sine and Cosine are special: Why?</a:t>
            </a:r>
          </a:p>
          <a:p>
            <a:endParaRPr lang="en-US" dirty="0" smtClean="0"/>
          </a:p>
          <a:p>
            <a:r>
              <a:rPr lang="en-US" dirty="0" smtClean="0"/>
              <a:t>Calculate with Horner’s Scheme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Picking Coefficients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Taylor Series optimizes accuracy for </a:t>
            </a:r>
            <a:r>
              <a:rPr lang="en-US" b="1" dirty="0" smtClean="0"/>
              <a:t>x ≈ a</a:t>
            </a:r>
          </a:p>
          <a:p>
            <a:pPr lvl="1"/>
            <a:r>
              <a:rPr lang="en-US" dirty="0" smtClean="0"/>
              <a:t>Largest errors right between LUT points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Statistics has nice ways to optimize RMS error</a:t>
            </a:r>
          </a:p>
          <a:p>
            <a:pPr lvl="1"/>
            <a:r>
              <a:rPr lang="en-US" dirty="0" smtClean="0"/>
              <a:t>Does a better job of </a:t>
            </a:r>
            <a:r>
              <a:rPr lang="en-US" b="1" dirty="0" smtClean="0"/>
              <a:t>spreading</a:t>
            </a:r>
            <a:r>
              <a:rPr lang="en-US" dirty="0" smtClean="0"/>
              <a:t> the error</a:t>
            </a:r>
          </a:p>
          <a:p>
            <a:pPr lvl="1"/>
            <a:r>
              <a:rPr lang="en-US" dirty="0" smtClean="0"/>
              <a:t>But still not perfect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We care about the </a:t>
            </a:r>
            <a:r>
              <a:rPr lang="en-US" b="1" dirty="0" smtClean="0"/>
              <a:t>worst</a:t>
            </a:r>
            <a:r>
              <a:rPr lang="en-US" dirty="0" smtClean="0"/>
              <a:t> case error</a:t>
            </a:r>
          </a:p>
          <a:p>
            <a:pPr lvl="1"/>
            <a:r>
              <a:rPr lang="en-US" dirty="0" smtClean="0"/>
              <a:t>I haven’t found a great way to do this yet</a:t>
            </a:r>
          </a:p>
          <a:p>
            <a:pPr lvl="1"/>
            <a:r>
              <a:rPr lang="en-US" dirty="0" smtClean="0"/>
              <a:t>So I just brute force it with an annealing algorithm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Prototype with double precision floats</a:t>
            </a:r>
          </a:p>
          <a:p>
            <a:pPr lvl="1"/>
            <a:r>
              <a:rPr lang="en-US" dirty="0" smtClean="0"/>
              <a:t>MATLAB, Python or Wolfram Alpha</a:t>
            </a:r>
          </a:p>
          <a:p>
            <a:pPr lvl="1"/>
            <a:r>
              <a:rPr lang="en-US" dirty="0" smtClean="0"/>
              <a:t>Count adds, </a:t>
            </a:r>
            <a:r>
              <a:rPr lang="en-US" dirty="0" err="1" smtClean="0"/>
              <a:t>mults</a:t>
            </a:r>
            <a:r>
              <a:rPr lang="en-US" dirty="0" smtClean="0"/>
              <a:t>, loads, etc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Move to integer math</a:t>
            </a:r>
          </a:p>
          <a:p>
            <a:pPr lvl="1"/>
            <a:r>
              <a:rPr lang="en-US" dirty="0" smtClean="0"/>
              <a:t>Python (X,Y)</a:t>
            </a:r>
          </a:p>
          <a:p>
            <a:pPr lvl="1"/>
            <a:r>
              <a:rPr lang="en-US" dirty="0" smtClean="0"/>
              <a:t>Any catastrophic loss of precision? Rearrange</a:t>
            </a:r>
          </a:p>
          <a:p>
            <a:pPr lvl="1"/>
            <a:r>
              <a:rPr lang="en-US" dirty="0" smtClean="0"/>
              <a:t>Anneal coefficients over a weekend</a:t>
            </a:r>
          </a:p>
          <a:p>
            <a:endParaRPr lang="en-US" dirty="0" smtClean="0"/>
          </a:p>
          <a:p>
            <a:r>
              <a:rPr lang="en-US" dirty="0" err="1" smtClean="0"/>
              <a:t>Automagically</a:t>
            </a:r>
            <a:r>
              <a:rPr lang="en-US" dirty="0" smtClean="0"/>
              <a:t> try several Depth/Power combos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Approximation “Folding”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use of symmetry in your functions</a:t>
            </a:r>
          </a:p>
          <a:p>
            <a:pPr lvl="1"/>
            <a:r>
              <a:rPr lang="en-US" dirty="0" smtClean="0"/>
              <a:t>“Fold” the function in half cuts LUT depth in half!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One of my favorite assembly language games</a:t>
            </a:r>
          </a:p>
          <a:p>
            <a:pPr lvl="1"/>
            <a:r>
              <a:rPr lang="en-US" dirty="0" smtClean="0"/>
              <a:t>Great practice in number systems and </a:t>
            </a:r>
            <a:r>
              <a:rPr lang="en-US" dirty="0" err="1" smtClean="0"/>
              <a:t>asm</a:t>
            </a:r>
            <a:r>
              <a:rPr lang="en-US" dirty="0" smtClean="0"/>
              <a:t> tricks</a:t>
            </a:r>
          </a:p>
          <a:p>
            <a:endParaRPr lang="en-US" dirty="0" smtClean="0"/>
          </a:p>
          <a:p>
            <a:r>
              <a:rPr lang="en-US" dirty="0" smtClean="0"/>
              <a:t>How do you fold </a:t>
            </a:r>
            <a:r>
              <a:rPr lang="en-US" dirty="0" err="1" smtClean="0"/>
              <a:t>cos</a:t>
            </a:r>
            <a:r>
              <a:rPr lang="en-US" dirty="0" smtClean="0"/>
              <a:t>(x)?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Fold </a:t>
            </a:r>
            <a:r>
              <a:rPr lang="en-US" dirty="0" err="1" smtClean="0"/>
              <a:t>cos</a:t>
            </a:r>
            <a:r>
              <a:rPr lang="en-US" dirty="0" smtClean="0"/>
              <a:t>(x)=</a:t>
            </a:r>
            <a:r>
              <a:rPr lang="en-US" dirty="0" err="1" smtClean="0"/>
              <a:t>cos</a:t>
            </a:r>
            <a:r>
              <a:rPr lang="en-US" dirty="0" smtClean="0"/>
              <a:t>(|x|)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x=abs(x) on MIPS</a:t>
            </a:r>
          </a:p>
          <a:p>
            <a:pPr lvl="2"/>
            <a:r>
              <a:rPr lang="de-DE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slt $t1, $t0, $</a:t>
            </a:r>
            <a:r>
              <a:rPr lang="de-DE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zero		// $t0&lt;0?</a:t>
            </a:r>
            <a:endParaRPr lang="de-DE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de-DE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beq $t1, $zero, </a:t>
            </a:r>
            <a:r>
              <a:rPr lang="de-DE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negative	// branch</a:t>
            </a:r>
            <a:endParaRPr lang="de-DE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de-DE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sub $t0, $zero, $</a:t>
            </a:r>
            <a:r>
              <a:rPr lang="de-DE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t0		// negate</a:t>
            </a:r>
            <a:endParaRPr lang="de-DE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de-DE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negative:</a:t>
            </a:r>
          </a:p>
          <a:p>
            <a:r>
              <a:rPr lang="de-DE" dirty="0" smtClean="0">
                <a:latin typeface="+mj-lt"/>
                <a:cs typeface="Courier New" panose="02070309020205020404" pitchFamily="49" charset="0"/>
              </a:rPr>
              <a:t>x=abs(x) on MIPS </a:t>
            </a:r>
          </a:p>
          <a:p>
            <a:pPr lvl="2"/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sra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$t1, $t0, 31		// -1 or 0</a:t>
            </a:r>
          </a:p>
          <a:p>
            <a:pPr lvl="2"/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xor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$t0, $t0, $t1 	// |x|-1 or x</a:t>
            </a:r>
          </a:p>
          <a:p>
            <a:pPr lvl="2"/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sub $t0, $t0, $t1	// |x|-1-(-1) or x-0</a:t>
            </a:r>
          </a:p>
          <a:p>
            <a:r>
              <a:rPr lang="en-US" dirty="0"/>
              <a:t>x</a:t>
            </a:r>
            <a:r>
              <a:rPr lang="en-US" dirty="0" smtClean="0"/>
              <a:t>=abs(x) on ARM</a:t>
            </a:r>
          </a:p>
          <a:p>
            <a:pPr lvl="2"/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cmp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r0, #0			// Compare r0 to zero</a:t>
            </a:r>
          </a:p>
          <a:p>
            <a:pPr lvl="2"/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rsblt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r0, r0, #0		// If &lt;0, r0 = 0 – r0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92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Trig Folding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Trig functions are periodic</a:t>
            </a:r>
          </a:p>
          <a:p>
            <a:pPr lvl="1"/>
            <a:r>
              <a:rPr lang="en-US" dirty="0" smtClean="0"/>
              <a:t>sin(x) = sin(x%2pi)</a:t>
            </a:r>
          </a:p>
          <a:p>
            <a:pPr lvl="1"/>
            <a:r>
              <a:rPr lang="en-US" dirty="0" smtClean="0"/>
              <a:t>In radians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modulo power of 2 is super easy</a:t>
            </a:r>
          </a:p>
          <a:p>
            <a:pPr lvl="1"/>
            <a:r>
              <a:rPr lang="en-US" dirty="0" smtClean="0"/>
              <a:t>Linearly scale so that 1 cycle is a power of 2</a:t>
            </a:r>
          </a:p>
          <a:p>
            <a:pPr lvl="1"/>
            <a:r>
              <a:rPr lang="en-US" dirty="0" smtClean="0"/>
              <a:t>Get rid of extra high bits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74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Great Wikipedia, Finder of Figures</a:t>
            </a:r>
          </a:p>
          <a:p>
            <a:r>
              <a:rPr lang="en-US" dirty="0" smtClean="0"/>
              <a:t>John </a:t>
            </a:r>
            <a:r>
              <a:rPr lang="en-US" dirty="0" err="1" smtClean="0"/>
              <a:t>Carmack</a:t>
            </a:r>
            <a:r>
              <a:rPr lang="en-US" dirty="0" smtClean="0"/>
              <a:t>, Quake III Arena Source Code</a:t>
            </a:r>
          </a:p>
          <a:p>
            <a:r>
              <a:rPr lang="en-US" dirty="0" smtClean="0"/>
              <a:t>Ray </a:t>
            </a:r>
            <a:r>
              <a:rPr lang="en-US" dirty="0" err="1"/>
              <a:t>Andraka</a:t>
            </a:r>
            <a:r>
              <a:rPr lang="en-US" dirty="0"/>
              <a:t>: A survey of CORDIC algorithms for FPGA based computers</a:t>
            </a:r>
          </a:p>
          <a:p>
            <a:r>
              <a:rPr lang="en-US" dirty="0" err="1"/>
              <a:t>Lumilogic</a:t>
            </a:r>
            <a:endParaRPr lang="en-US" dirty="0"/>
          </a:p>
          <a:p>
            <a:r>
              <a:rPr lang="en-US" dirty="0"/>
              <a:t>Jack E. </a:t>
            </a:r>
            <a:r>
              <a:rPr lang="en-US" dirty="0" err="1"/>
              <a:t>Volder</a:t>
            </a:r>
            <a:r>
              <a:rPr lang="en-US" dirty="0"/>
              <a:t>, The CORDIC Trigonometric Computing Technique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0994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Approximation Folding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you fold 1/x?</a:t>
            </a:r>
          </a:p>
          <a:p>
            <a:pPr lvl="1"/>
            <a:r>
              <a:rPr lang="en-US" dirty="0" smtClean="0"/>
              <a:t>1/x^2?  </a:t>
            </a:r>
            <a:r>
              <a:rPr lang="en-US" dirty="0" err="1" smtClean="0"/>
              <a:t>e^x</a:t>
            </a:r>
            <a:r>
              <a:rPr lang="en-US" dirty="0" smtClean="0"/>
              <a:t>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These have symmetry…</a:t>
            </a:r>
          </a:p>
          <a:p>
            <a:pPr lvl="1"/>
            <a:r>
              <a:rPr lang="en-US" dirty="0" smtClean="0"/>
              <a:t>But not in the linear way trig does</a:t>
            </a:r>
          </a:p>
          <a:p>
            <a:pPr lvl="1"/>
            <a:r>
              <a:rPr lang="en-US" dirty="0" smtClean="0"/>
              <a:t>Higher order symmetry</a:t>
            </a:r>
          </a:p>
          <a:p>
            <a:endParaRPr lang="en-US" dirty="0" smtClean="0"/>
          </a:p>
          <a:p>
            <a:r>
              <a:rPr lang="en-US" dirty="0" smtClean="0"/>
              <a:t>1/(x) = 2^-n/(x*2^n)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Approximation Folding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These symmetries are harder to exploit</a:t>
            </a:r>
          </a:p>
          <a:p>
            <a:endParaRPr lang="en-US" dirty="0" smtClean="0"/>
          </a:p>
          <a:p>
            <a:r>
              <a:rPr lang="en-US" dirty="0" smtClean="0"/>
              <a:t>Count Leading Zeros</a:t>
            </a:r>
          </a:p>
          <a:p>
            <a:pPr lvl="1"/>
            <a:r>
              <a:rPr lang="en-US" dirty="0" smtClean="0"/>
              <a:t>Quick stand-in for log(2)</a:t>
            </a:r>
          </a:p>
          <a:p>
            <a:pPr lvl="1"/>
            <a:r>
              <a:rPr lang="en-US" dirty="0" smtClean="0"/>
              <a:t>Break spaces into powers of 2</a:t>
            </a:r>
          </a:p>
          <a:p>
            <a:pPr lvl="1"/>
            <a:r>
              <a:rPr lang="en-US" dirty="0" smtClean="0"/>
              <a:t>Shift by the number of leading zeros</a:t>
            </a:r>
          </a:p>
          <a:p>
            <a:pPr lvl="1"/>
            <a:r>
              <a:rPr lang="en-US" dirty="0" smtClean="0"/>
              <a:t>Compensate Later</a:t>
            </a:r>
          </a:p>
          <a:p>
            <a:pPr lvl="1"/>
            <a:endParaRPr lang="en-US" dirty="0"/>
          </a:p>
          <a:p>
            <a:r>
              <a:rPr lang="en-US" dirty="0" smtClean="0"/>
              <a:t>This helps with limiting calculation Range!</a:t>
            </a:r>
          </a:p>
          <a:p>
            <a:pPr lvl="1"/>
            <a:r>
              <a:rPr lang="en-US" dirty="0" smtClean="0"/>
              <a:t>Optimize for accuracy instead of range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Interesting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GIANT LUTs</a:t>
            </a:r>
          </a:p>
          <a:p>
            <a:pPr lvl="1"/>
            <a:r>
              <a:rPr lang="en-US" dirty="0" smtClean="0"/>
              <a:t>Because we have silicon area to burn</a:t>
            </a:r>
          </a:p>
          <a:p>
            <a:pPr lvl="1"/>
            <a:r>
              <a:rPr lang="en-US" dirty="0" smtClean="0"/>
              <a:t>Area doubles per bit of accuracy</a:t>
            </a:r>
          </a:p>
          <a:p>
            <a:pPr lvl="1"/>
            <a:endParaRPr lang="en-US" dirty="0"/>
          </a:p>
          <a:p>
            <a:r>
              <a:rPr lang="en-US" dirty="0" smtClean="0"/>
              <a:t>Power Series and LUTs:</a:t>
            </a:r>
          </a:p>
          <a:p>
            <a:pPr lvl="1"/>
            <a:r>
              <a:rPr lang="en-US" dirty="0" smtClean="0"/>
              <a:t>Approximation by polynomial</a:t>
            </a:r>
          </a:p>
          <a:p>
            <a:pPr lvl="1"/>
            <a:r>
              <a:rPr lang="en-US" dirty="0" smtClean="0"/>
              <a:t>More efficient in space, but still improves slowly</a:t>
            </a:r>
          </a:p>
          <a:p>
            <a:pPr lvl="1"/>
            <a:endParaRPr lang="en-US" dirty="0"/>
          </a:p>
          <a:p>
            <a:r>
              <a:rPr lang="en-US" dirty="0" smtClean="0"/>
              <a:t>Lets find better ways</a:t>
            </a:r>
          </a:p>
          <a:p>
            <a:pPr lvl="1"/>
            <a:r>
              <a:rPr lang="en-US" dirty="0" smtClean="0"/>
              <a:t>That gain accuracy faster </a:t>
            </a:r>
          </a:p>
        </p:txBody>
      </p:sp>
    </p:spTree>
    <p:extLst>
      <p:ext uri="{BB962C8B-B14F-4D97-AF65-F5344CB8AC3E}">
        <p14:creationId xmlns:p14="http://schemas.microsoft.com/office/powerpoint/2010/main" val="88591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 </a:t>
            </a:r>
            <a:r>
              <a:rPr lang="en-US" dirty="0" err="1" smtClean="0"/>
              <a:t>Raphson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Successive approximation to find root of a well behaved function</a:t>
                </a:r>
              </a:p>
              <a:p>
                <a:endParaRPr lang="en-US" dirty="0" smtClean="0"/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  <m:r>
                            <a:rPr lang="en-US" i="1">
                              <a:latin typeface="Cambria Math"/>
                            </a:rPr>
                            <m:t>+1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𝑓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 t="-12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22" name="Picture 2" descr="http://upload.wikimedia.org/wikipedia/commons/thumb/e/e0/NewtonIteration_Ani.gif/300px-NewtonIteration_Ani.gif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05604" y="2133600"/>
            <a:ext cx="4486542" cy="32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 </a:t>
            </a:r>
            <a:r>
              <a:rPr lang="en-US" dirty="0" err="1" smtClean="0"/>
              <a:t>Raphson</a:t>
            </a:r>
            <a:r>
              <a:rPr lang="en-US" dirty="0" smtClean="0"/>
              <a:t> Division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Want to find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𝑥</m:t>
                    </m:r>
                    <m:r>
                      <a:rPr lang="en-US" b="0" i="1" dirty="0" smtClean="0">
                        <a:latin typeface="Cambria Math"/>
                      </a:rPr>
                      <m:t>=1/</m:t>
                    </m:r>
                    <m:r>
                      <a:rPr lang="en-US" i="1" dirty="0" smtClean="0">
                        <a:latin typeface="Cambria Math"/>
                      </a:rPr>
                      <m:t>𝐷</m:t>
                    </m:r>
                  </m:oMath>
                </a14:m>
                <a:endParaRPr lang="en-US" b="0" dirty="0" smtClean="0">
                  <a:latin typeface="Cambria Math"/>
                </a:endParaRPr>
              </a:p>
              <a:p>
                <a:pPr lvl="1"/>
                <a:r>
                  <a:rPr lang="en-US" dirty="0" smtClean="0"/>
                  <a:t>Create a function that crosses zero at that point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𝐷</m:t>
                    </m:r>
                  </m:oMath>
                </a14:m>
                <a:endParaRPr lang="en-US" dirty="0" smtClean="0"/>
              </a:p>
              <a:p>
                <a:pPr lvl="1"/>
                <a:endParaRPr lang="en-US" dirty="0"/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 t="-1213" r="-18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2" descr="http://www4b.wolframalpha.com/Calculate/MSP/MSP275217ba95823cf497i00004g9g55006i72ba20?MSPStoreType=image/gif&amp;s=17&amp;w=345.&amp;h=152.&amp;cdf=RangeControl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56" r="34988"/>
          <a:stretch/>
        </p:blipFill>
        <p:spPr bwMode="auto">
          <a:xfrm>
            <a:off x="4963300" y="2209800"/>
            <a:ext cx="3440067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781800" y="4419600"/>
            <a:ext cx="559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D=3</a:t>
            </a:r>
          </a:p>
        </p:txBody>
      </p:sp>
    </p:spTree>
    <p:extLst>
      <p:ext uri="{BB962C8B-B14F-4D97-AF65-F5344CB8AC3E}">
        <p14:creationId xmlns:p14="http://schemas.microsoft.com/office/powerpoint/2010/main" val="285031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 </a:t>
            </a:r>
            <a:r>
              <a:rPr lang="en-US" dirty="0" err="1" smtClean="0"/>
              <a:t>Raphson</a:t>
            </a:r>
            <a:r>
              <a:rPr lang="en-US" dirty="0" smtClean="0"/>
              <a:t> Division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</a:rPr>
                          <m:t>+1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𝑓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</m:den>
                    </m:f>
                  </m:oMath>
                </a14:m>
                <a:endParaRPr lang="en-US" b="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</a:rPr>
                          <m:t>+1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𝐷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bSup>
                              <m:sSub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𝑛</m:t>
                                </m:r>
                              </m:sub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bSup>
                          </m:den>
                        </m:f>
                      </m:den>
                    </m:f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 dirty="0" smtClean="0">
                            <a:latin typeface="Cambria Math"/>
                          </a:rPr>
                          <m:t>𝑛</m:t>
                        </m:r>
                        <m:r>
                          <a:rPr lang="en-US" i="1" dirty="0" smtClean="0">
                            <a:latin typeface="Cambria Math"/>
                          </a:rPr>
                          <m:t>+1</m:t>
                        </m:r>
                      </m:sub>
                    </m:sSub>
                    <m:r>
                      <a:rPr lang="en-US" i="1" dirty="0" smtClean="0">
                        <a:latin typeface="Cambria Math"/>
                      </a:rPr>
                      <m:t>= </m:t>
                    </m:r>
                    <m:sSub>
                      <m:sSubPr>
                        <m:ctrlPr>
                          <a:rPr lang="en-US" i="1" dirty="0" err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 err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 dirty="0" err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i="1" dirty="0" smtClean="0">
                        <a:latin typeface="Cambria Math"/>
                      </a:rPr>
                      <m:t> + </m:t>
                    </m:r>
                    <m:sSub>
                      <m:sSubPr>
                        <m:ctrlPr>
                          <a:rPr lang="en-US" i="1" dirty="0" err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 err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 dirty="0" err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i="1" dirty="0" smtClean="0">
                        <a:latin typeface="Cambria Math"/>
                      </a:rPr>
                      <m:t>(1 – </m:t>
                    </m:r>
                    <m:r>
                      <a:rPr lang="en-US" i="1" dirty="0" err="1" smtClean="0">
                        <a:latin typeface="Cambria Math"/>
                      </a:rPr>
                      <m:t>𝐷</m:t>
                    </m:r>
                    <m:r>
                      <a:rPr lang="en-US" b="0" i="1" dirty="0" smtClean="0">
                        <a:latin typeface="Cambria Math"/>
                      </a:rPr>
                      <m:t>∗</m:t>
                    </m:r>
                    <m:sSub>
                      <m:sSubPr>
                        <m:ctrlPr>
                          <a:rPr lang="en-US" i="1" dirty="0" err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 err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 dirty="0" err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i="1" dirty="0" smtClean="0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1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dirty="0" smtClean="0"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en-US" b="1" i="1" dirty="0" smtClean="0">
                            <a:latin typeface="Cambria Math"/>
                          </a:rPr>
                          <m:t>𝒏</m:t>
                        </m:r>
                        <m:r>
                          <a:rPr lang="en-US" b="1" i="1" dirty="0" smtClean="0">
                            <a:latin typeface="Cambria Math"/>
                          </a:rPr>
                          <m:t>+</m:t>
                        </m:r>
                        <m:r>
                          <a:rPr lang="en-US" b="1" i="1" dirty="0" smtClean="0"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n-US" b="1" i="1" dirty="0" smtClean="0">
                        <a:latin typeface="Cambria Math"/>
                      </a:rPr>
                      <m:t> =</m:t>
                    </m:r>
                    <m:sSub>
                      <m:sSubPr>
                        <m:ctrlPr>
                          <a:rPr lang="en-US" b="1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dirty="0" smtClean="0"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en-US" b="1" i="1" dirty="0" smtClean="0"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en-US" b="1" i="1" dirty="0" smtClean="0">
                        <a:latin typeface="Cambria Math"/>
                      </a:rPr>
                      <m:t>∗(</m:t>
                    </m:r>
                    <m:r>
                      <a:rPr lang="en-US" b="1" i="1" dirty="0" smtClean="0">
                        <a:latin typeface="Cambria Math"/>
                      </a:rPr>
                      <m:t>𝟐</m:t>
                    </m:r>
                    <m:r>
                      <a:rPr lang="en-US" b="1" i="1" dirty="0" smtClean="0">
                        <a:latin typeface="Cambria Math"/>
                      </a:rPr>
                      <m:t>−</m:t>
                    </m:r>
                    <m:r>
                      <a:rPr lang="en-US" b="1" i="1" dirty="0" smtClean="0">
                        <a:latin typeface="Cambria Math"/>
                      </a:rPr>
                      <m:t>𝑫</m:t>
                    </m:r>
                    <m:r>
                      <a:rPr lang="en-US" b="1" i="1" dirty="0" smtClean="0">
                        <a:latin typeface="Cambria Math"/>
                      </a:rPr>
                      <m:t>∗</m:t>
                    </m:r>
                    <m:sSub>
                      <m:sSubPr>
                        <m:ctrlPr>
                          <a:rPr lang="en-US" b="1" i="1" dirty="0" err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dirty="0" smtClean="0"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en-US" b="1" i="1" dirty="0" err="1" smtClean="0"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en-US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US" b="1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618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 </a:t>
            </a:r>
            <a:r>
              <a:rPr lang="en-US" dirty="0" err="1" smtClean="0"/>
              <a:t>Raphson</a:t>
            </a:r>
            <a:r>
              <a:rPr lang="en-US" dirty="0" smtClean="0"/>
              <a:t> Division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Quadratic Convergence</a:t>
                </a:r>
              </a:p>
              <a:p>
                <a:pPr lvl="1"/>
                <a:r>
                  <a:rPr lang="en-US" dirty="0" smtClean="0"/>
                  <a:t>Each step is twice as accurate as previous!</a:t>
                </a:r>
              </a:p>
              <a:p>
                <a:endParaRPr lang="en-US" dirty="0"/>
              </a:p>
              <a:p>
                <a:r>
                  <a:rPr lang="en-US" dirty="0" smtClean="0"/>
                  <a:t>Hot </a:t>
                </a:r>
                <a:r>
                  <a:rPr lang="en-US" dirty="0" err="1" smtClean="0"/>
                  <a:t>Diggity</a:t>
                </a:r>
                <a:r>
                  <a:rPr lang="en-US" dirty="0" smtClean="0"/>
                  <a:t>!... but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=?</m:t>
                    </m:r>
                  </m:oMath>
                </a14:m>
                <a:endParaRPr lang="en-US" b="0" dirty="0" smtClean="0"/>
              </a:p>
              <a:p>
                <a:pPr lvl="1"/>
                <a:r>
                  <a:rPr lang="en-US" dirty="0" smtClean="0"/>
                  <a:t>LUT, with symmetry</a:t>
                </a:r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Must be within a </a:t>
                </a:r>
                <a:r>
                  <a:rPr lang="en-US" b="1" dirty="0" smtClean="0"/>
                  <a:t>Basin of Attraction</a:t>
                </a:r>
                <a:endParaRPr lang="en-US" dirty="0" smtClean="0"/>
              </a:p>
              <a:p>
                <a:pPr lvl="1"/>
                <a:r>
                  <a:rPr lang="en-US" dirty="0" smtClean="0"/>
                  <a:t>Bad initial conditions will never converge</a:t>
                </a:r>
              </a:p>
              <a:p>
                <a:pPr lvl="1"/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 b="-6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www4b.wolframalpha.com/Calculate/MSP/MSP275217ba95823cf497i00004g9g55006i72ba20?MSPStoreType=image/gif&amp;s=17&amp;w=345.&amp;h=152.&amp;cdf=RangeContr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57300"/>
            <a:ext cx="8474741" cy="3733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Basin of Attraction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4876800"/>
            <a:ext cx="8229600" cy="1524000"/>
          </a:xfrm>
        </p:spPr>
        <p:txBody>
          <a:bodyPr>
            <a:normAutofit/>
          </a:bodyPr>
          <a:lstStyle/>
          <a:p>
            <a:r>
              <a:rPr lang="en-US" dirty="0" smtClean="0"/>
              <a:t>What does the black line represent?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3276600" y="2362200"/>
            <a:ext cx="914400" cy="381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258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www4b.wolframalpha.com/Calculate/MSP/MSP275217ba95823cf497i00004g9g55006i72ba20?MSPStoreType=image/gif&amp;s=17&amp;w=345.&amp;h=152.&amp;cdf=RangeContr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57300"/>
            <a:ext cx="8474741" cy="3733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Basin of Attraction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4876800"/>
            <a:ext cx="8229600" cy="1524000"/>
          </a:xfrm>
        </p:spPr>
        <p:txBody>
          <a:bodyPr>
            <a:normAutofit/>
          </a:bodyPr>
          <a:lstStyle/>
          <a:p>
            <a:r>
              <a:rPr lang="en-US" dirty="0" smtClean="0"/>
              <a:t>Now it will never converge </a:t>
            </a:r>
            <a:r>
              <a:rPr lang="en-US" dirty="0" smtClean="0">
                <a:sym typeface="Wingdings" panose="05000000000000000000" pitchFamily="2" charset="2"/>
              </a:rPr>
              <a:t>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1828800" y="2438400"/>
            <a:ext cx="3208670" cy="4953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559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 </a:t>
            </a:r>
            <a:r>
              <a:rPr lang="en-US" dirty="0" err="1" smtClean="0"/>
              <a:t>Raphson</a:t>
            </a:r>
            <a:r>
              <a:rPr lang="en-US" dirty="0" smtClean="0"/>
              <a:t> 1/</a:t>
            </a:r>
            <a:r>
              <a:rPr lang="en-US" dirty="0" err="1" smtClean="0"/>
              <a:t>sqrt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89154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Q_rsqrt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number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 long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x2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threehalfs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800080"/>
                </a:solidFill>
                <a:latin typeface="Courier New" pitchFamily="49" charset="0"/>
                <a:cs typeface="Courier New" pitchFamily="49" charset="0"/>
              </a:rPr>
              <a:t>1.5F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x2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number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800080"/>
                </a:solidFill>
                <a:latin typeface="Courier New" pitchFamily="49" charset="0"/>
                <a:cs typeface="Courier New" pitchFamily="49" charset="0"/>
              </a:rPr>
              <a:t>0.5F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number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long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evil floating point bit level </a:t>
            </a:r>
            <a:r>
              <a:rPr lang="en-US" sz="1800" i="1" dirty="0" smtClean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hacking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208080"/>
                </a:solidFill>
                <a:latin typeface="Courier New" pitchFamily="49" charset="0"/>
                <a:cs typeface="Courier New" pitchFamily="49" charset="0"/>
              </a:rPr>
              <a:t>0x5f3759df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&gt;&gt;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00DD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what the fuck?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y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y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threehalfs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x2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i="1" dirty="0" smtClean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800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1st iteration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i="1" dirty="0" smtClean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800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y = y * ( </a:t>
            </a:r>
            <a:r>
              <a:rPr lang="en-US" sz="1800" i="1" dirty="0" err="1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threehalfs</a:t>
            </a:r>
            <a:r>
              <a:rPr lang="en-US" sz="1800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 - ( x2 * y * y ) ); // 2nd iteration, this can be removed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rgbClr val="B1B10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294566" y="6488668"/>
            <a:ext cx="28494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/>
              <a:t>Quake</a:t>
            </a:r>
            <a:r>
              <a:rPr lang="fr-FR" dirty="0"/>
              <a:t> III </a:t>
            </a:r>
            <a:r>
              <a:rPr lang="fr-FR" dirty="0" err="1"/>
              <a:t>Arena</a:t>
            </a:r>
            <a:r>
              <a:rPr lang="fr-FR" dirty="0"/>
              <a:t> Source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06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Manipulating </a:t>
            </a:r>
            <a:r>
              <a:rPr lang="en-US" dirty="0" smtClean="0"/>
              <a:t>Formulae for Fun and Profit</a:t>
            </a:r>
          </a:p>
          <a:p>
            <a:endParaRPr lang="en-US" dirty="0"/>
          </a:p>
          <a:p>
            <a:r>
              <a:rPr lang="en-US" dirty="0" smtClean="0"/>
              <a:t>Polynomial Fits</a:t>
            </a:r>
          </a:p>
          <a:p>
            <a:endParaRPr lang="en-US" dirty="0"/>
          </a:p>
          <a:p>
            <a:r>
              <a:rPr lang="en-US" dirty="0" smtClean="0"/>
              <a:t>Newton </a:t>
            </a:r>
            <a:r>
              <a:rPr lang="en-US" dirty="0" err="1" smtClean="0"/>
              <a:t>Raphson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CORDIC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9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Approximation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89154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Q_rsqrt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number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 long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x2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threehalfs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800080"/>
                </a:solidFill>
                <a:latin typeface="Courier New" pitchFamily="49" charset="0"/>
                <a:cs typeface="Courier New" pitchFamily="49" charset="0"/>
              </a:rPr>
              <a:t>1.5F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x2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number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800080"/>
                </a:solidFill>
                <a:latin typeface="Courier New" pitchFamily="49" charset="0"/>
                <a:cs typeface="Courier New" pitchFamily="49" charset="0"/>
              </a:rPr>
              <a:t>0.5F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number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long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evil floating point bit level </a:t>
            </a:r>
            <a:r>
              <a:rPr lang="en-US" sz="1800" b="1" i="1" dirty="0" smtClean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hacking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208080"/>
                </a:solidFill>
                <a:latin typeface="Courier New" pitchFamily="49" charset="0"/>
                <a:cs typeface="Courier New" pitchFamily="49" charset="0"/>
              </a:rPr>
              <a:t>0x5f3759df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&gt;&gt;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00DD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what the fuck?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y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y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threehalfs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x2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i="1" dirty="0" smtClean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800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1st iteration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i="1" dirty="0" smtClean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800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y = y * ( </a:t>
            </a:r>
            <a:r>
              <a:rPr lang="en-US" sz="1800" i="1" dirty="0" err="1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threehalfs</a:t>
            </a:r>
            <a:r>
              <a:rPr lang="en-US" sz="1800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 - ( x2 * y * y ) ); // 2nd iteration, this can be removed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rgbClr val="B1B10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294566" y="6488668"/>
            <a:ext cx="28494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/>
              <a:t>Quake</a:t>
            </a:r>
            <a:r>
              <a:rPr lang="fr-FR" dirty="0"/>
              <a:t> III </a:t>
            </a:r>
            <a:r>
              <a:rPr lang="fr-FR" dirty="0" err="1"/>
              <a:t>Arena</a:t>
            </a:r>
            <a:r>
              <a:rPr lang="fr-FR" dirty="0"/>
              <a:t> Source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48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 </a:t>
            </a:r>
            <a:r>
              <a:rPr lang="en-US" dirty="0" err="1" smtClean="0"/>
              <a:t>Raphson</a:t>
            </a:r>
            <a:r>
              <a:rPr lang="en-US" dirty="0" smtClean="0"/>
              <a:t> Iteration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89154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Q_rsqrt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number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 long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x2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threehalfs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800080"/>
                </a:solidFill>
                <a:latin typeface="Courier New" pitchFamily="49" charset="0"/>
                <a:cs typeface="Courier New" pitchFamily="49" charset="0"/>
              </a:rPr>
              <a:t>1.5F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x2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number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800080"/>
                </a:solidFill>
                <a:latin typeface="Courier New" pitchFamily="49" charset="0"/>
                <a:cs typeface="Courier New" pitchFamily="49" charset="0"/>
              </a:rPr>
              <a:t>0.5F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number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long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evil floating point bit level </a:t>
            </a:r>
            <a:r>
              <a:rPr lang="en-US" sz="1800" i="1" dirty="0" smtClean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hacking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208080"/>
                </a:solidFill>
                <a:latin typeface="Courier New" pitchFamily="49" charset="0"/>
                <a:cs typeface="Courier New" pitchFamily="49" charset="0"/>
              </a:rPr>
              <a:t>0x5f3759df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&gt;&gt;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00DD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what the fuck?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y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y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threehalfs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x2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i="1" dirty="0" smtClean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800" b="1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1st iteration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i="1" dirty="0" smtClean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800" b="1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y = y * ( </a:t>
            </a:r>
            <a:r>
              <a:rPr lang="en-US" sz="1800" b="1" i="1" dirty="0" err="1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threehalfs</a:t>
            </a:r>
            <a:r>
              <a:rPr lang="en-US" sz="1800" b="1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 - ( x2 * y * y ) ); // 2nd iteration, this can be removed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rgbClr val="B1B10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294566" y="6488668"/>
            <a:ext cx="28494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/>
              <a:t>Quake</a:t>
            </a:r>
            <a:r>
              <a:rPr lang="fr-FR" dirty="0"/>
              <a:t> III </a:t>
            </a:r>
            <a:r>
              <a:rPr lang="fr-FR" dirty="0" err="1"/>
              <a:t>Arena</a:t>
            </a:r>
            <a:r>
              <a:rPr lang="fr-FR" dirty="0"/>
              <a:t> Source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48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to Fixed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Floating Point Newton </a:t>
            </a:r>
            <a:r>
              <a:rPr lang="en-US" dirty="0" err="1" smtClean="0"/>
              <a:t>Raphson</a:t>
            </a:r>
            <a:r>
              <a:rPr lang="en-US" dirty="0" smtClean="0"/>
              <a:t> is easy</a:t>
            </a:r>
          </a:p>
          <a:p>
            <a:pPr lvl="1"/>
            <a:r>
              <a:rPr lang="en-US" dirty="0" smtClean="0"/>
              <a:t>It handles range changes for you</a:t>
            </a:r>
          </a:p>
          <a:p>
            <a:pPr lvl="1"/>
            <a:endParaRPr lang="en-US" dirty="0"/>
          </a:p>
          <a:p>
            <a:r>
              <a:rPr lang="en-US" dirty="0" smtClean="0"/>
              <a:t>Fixed Point is degenerately bad</a:t>
            </a:r>
          </a:p>
          <a:p>
            <a:pPr lvl="1"/>
            <a:r>
              <a:rPr lang="en-US" dirty="0" smtClean="0"/>
              <a:t>Intermediate steps are all over the place</a:t>
            </a:r>
          </a:p>
          <a:p>
            <a:pPr lvl="1"/>
            <a:endParaRPr lang="en-US" dirty="0"/>
          </a:p>
          <a:p>
            <a:r>
              <a:rPr lang="en-US" dirty="0" smtClean="0"/>
              <a:t>Use symmetry to tighten up ranges</a:t>
            </a:r>
          </a:p>
          <a:p>
            <a:r>
              <a:rPr lang="en-US" dirty="0" smtClean="0"/>
              <a:t>Be Careful!</a:t>
            </a:r>
          </a:p>
        </p:txBody>
      </p:sp>
    </p:spTree>
    <p:extLst>
      <p:ext uri="{BB962C8B-B14F-4D97-AF65-F5344CB8AC3E}">
        <p14:creationId xmlns:p14="http://schemas.microsoft.com/office/powerpoint/2010/main" val="99049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CORDIC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Multiplies are expensive in hardware</a:t>
            </a:r>
          </a:p>
          <a:p>
            <a:pPr lvl="1"/>
            <a:r>
              <a:rPr lang="en-US" dirty="0" smtClean="0"/>
              <a:t>So many adders!</a:t>
            </a:r>
          </a:p>
          <a:p>
            <a:pPr lvl="1"/>
            <a:endParaRPr lang="en-US" dirty="0"/>
          </a:p>
          <a:p>
            <a:r>
              <a:rPr lang="en-US" dirty="0" smtClean="0"/>
              <a:t>Jack </a:t>
            </a:r>
            <a:r>
              <a:rPr lang="en-US" dirty="0" err="1" smtClean="0"/>
              <a:t>Volder</a:t>
            </a:r>
            <a:r>
              <a:rPr lang="en-US" dirty="0" smtClean="0"/>
              <a:t> invented CORDIC in 1959</a:t>
            </a:r>
          </a:p>
          <a:p>
            <a:pPr lvl="1"/>
            <a:r>
              <a:rPr lang="en-US" dirty="0" smtClean="0"/>
              <a:t>Trig functions using only shifts, adds, LUTs</a:t>
            </a:r>
          </a:p>
          <a:p>
            <a:pPr lvl="1"/>
            <a:r>
              <a:rPr lang="en-US" dirty="0" smtClean="0"/>
              <a:t>We’ll be looking at this half</a:t>
            </a:r>
          </a:p>
          <a:p>
            <a:pPr lvl="1"/>
            <a:endParaRPr lang="en-US" dirty="0"/>
          </a:p>
          <a:p>
            <a:r>
              <a:rPr lang="en-US" dirty="0" smtClean="0"/>
              <a:t>John Stephen </a:t>
            </a:r>
            <a:r>
              <a:rPr lang="en-US" dirty="0" err="1" smtClean="0"/>
              <a:t>Welther</a:t>
            </a:r>
            <a:r>
              <a:rPr lang="en-US" dirty="0" smtClean="0"/>
              <a:t> generalized it  at HP</a:t>
            </a:r>
          </a:p>
          <a:p>
            <a:pPr lvl="1"/>
            <a:r>
              <a:rPr lang="en-US" dirty="0" err="1" smtClean="0"/>
              <a:t>Hyperbolics</a:t>
            </a:r>
            <a:r>
              <a:rPr lang="en-US" dirty="0" smtClean="0"/>
              <a:t>, exponentials, logs,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This half is awesome too</a:t>
            </a:r>
          </a:p>
        </p:txBody>
      </p:sp>
    </p:spTree>
    <p:extLst>
      <p:ext uri="{BB962C8B-B14F-4D97-AF65-F5344CB8AC3E}">
        <p14:creationId xmlns:p14="http://schemas.microsoft.com/office/powerpoint/2010/main" val="256486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CORDIC?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</a:t>
            </a:r>
            <a:r>
              <a:rPr lang="en-US" dirty="0" err="1" smtClean="0"/>
              <a:t>ordinate</a:t>
            </a:r>
            <a:r>
              <a:rPr lang="en-US" dirty="0" smtClean="0"/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en-US" dirty="0" smtClean="0"/>
              <a:t>otation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</a:t>
            </a:r>
            <a:r>
              <a:rPr lang="en-US" dirty="0" err="1" smtClean="0"/>
              <a:t>gital</a:t>
            </a:r>
            <a:r>
              <a:rPr lang="en-US" dirty="0" smtClean="0"/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dirty="0" smtClean="0"/>
              <a:t>omputer</a:t>
            </a:r>
          </a:p>
          <a:p>
            <a:pPr lvl="1"/>
            <a:r>
              <a:rPr lang="en-US" dirty="0" smtClean="0"/>
              <a:t>A simple way to rotate a vector quickly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Creates rotation matrices based on 2^i</a:t>
            </a:r>
          </a:p>
          <a:p>
            <a:pPr lvl="1"/>
            <a:r>
              <a:rPr lang="en-US" dirty="0" smtClean="0"/>
              <a:t>Makes the math </a:t>
            </a:r>
            <a:r>
              <a:rPr lang="en-US" dirty="0" err="1" smtClean="0"/>
              <a:t>redonkulously</a:t>
            </a:r>
            <a:r>
              <a:rPr lang="en-US" dirty="0" smtClean="0"/>
              <a:t> quick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50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 Glossy Transformation Step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 txBox="1"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305800" cy="47911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Start with the basic rotation matrix: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𝑅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𝜃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 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  <m:brk m:alnAt="7"/>
                                      </m:rPr>
                                      <a:rPr lang="en-US" i="0" smtClean="0">
                                        <a:latin typeface="Cambria Math"/>
                                      </a:rPr>
                                      <m:t>c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i="0" smtClean="0">
                                        <a:latin typeface="Cambria Math"/>
                                      </a:rPr>
                                      <m:t>os</m:t>
                                    </m:r>
                                  </m:fName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Use trig identities to transform to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𝑅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𝜃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1+</m:t>
                              </m:r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b="0" i="0" smtClean="0">
                                          <a:latin typeface="Cambria Math"/>
                                        </a:rPr>
                                        <m:t>tan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fName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𝜃</m:t>
                                  </m:r>
                                </m:e>
                              </m:func>
                            </m:e>
                          </m:rad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latin typeface="Cambria Math"/>
                                      </a:rPr>
                                      <m:t>tan</m:t>
                                    </m:r>
                                  </m:fName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latin typeface="Cambria Math"/>
                                      </a:rPr>
                                      <m:t>tan</m:t>
                                    </m:r>
                                  </m:fName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Trust Me (or derive on your own)</a:t>
                </a:r>
              </a:p>
            </p:txBody>
          </p:sp>
        </mc:Choice>
        <mc:Fallback xmlns="">
          <p:sp>
            <p:nvSpPr>
              <p:cNvPr id="5" name="Content Placeholder 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305800" cy="4791183"/>
              </a:xfrm>
              <a:prstGeom prst="rect">
                <a:avLst/>
              </a:prstGeom>
              <a:blipFill rotWithShape="1">
                <a:blip r:embed="rId2"/>
                <a:stretch>
                  <a:fillRect l="-1614" t="-1656" b="-33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157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Clever Bit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105400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/>
                  <a:t>Pick values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𝜃</m:t>
                    </m:r>
                  </m:oMath>
                </a14:m>
                <a:r>
                  <a:rPr lang="en-US" dirty="0" smtClean="0"/>
                  <a:t> to make the math easy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𝜃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=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±2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sup>
                          </m:sSup>
                        </m:e>
                      </m:func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Now the rotation simplifies to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𝑅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𝜃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1+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−2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𝑖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−(±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𝑖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/>
                                  </a:rPr>
                                  <m:t>)</m:t>
                                </m:r>
                              </m:e>
                            </m:mr>
                            <m:mr>
                              <m:e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±2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𝑖</m:t>
                                    </m:r>
                                  </m:sup>
                                </m:sSup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smtClean="0"/>
                  <a:t>Store two separate look up tables</a:t>
                </a:r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atan</m:t>
                        </m:r>
                      </m:fName>
                      <m:e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𝑖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  </m:t>
                        </m:r>
                      </m:e>
                    </m:func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1/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</a:rPr>
                          <m:t>1+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−2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𝑖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dirty="0" smtClean="0"/>
                  <a:t>		… maybe</a:t>
                </a:r>
              </a:p>
              <a:p>
                <a:pPr lvl="1"/>
                <a:endParaRPr lang="en-US" dirty="0" smtClean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105400"/>
              </a:xfrm>
              <a:blipFill rotWithShape="1">
                <a:blip r:embed="rId2"/>
                <a:stretch>
                  <a:fillRect l="-1481" t="-31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199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CORDIC LUT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Calculated in advance</a:t>
                </a:r>
              </a:p>
              <a:p>
                <a:r>
                  <a:rPr lang="en-US" dirty="0" smtClean="0"/>
                  <a:t>Stored in I?Q?</a:t>
                </a:r>
              </a:p>
              <a:p>
                <a:endParaRPr lang="en-US" dirty="0"/>
              </a:p>
              <a:p>
                <a:r>
                  <a:rPr lang="en-US" dirty="0" smtClean="0"/>
                  <a:t>Look at </a:t>
                </a:r>
                <a14:m>
                  <m:oMath xmlns:m="http://schemas.openxmlformats.org/officeDocument/2006/math">
                    <m:nary>
                      <m:naryPr>
                        <m:chr m:val="∏"/>
                        <m:subHide m:val="on"/>
                        <m:supHide m:val="on"/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1+</m:t>
                                </m:r>
                                <m:sSup>
                                  <m:sSup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−2</m:t>
                                    </m:r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𝑖</m:t>
                                    </m:r>
                                  </m:sup>
                                </m:sSup>
                              </m:e>
                            </m:rad>
                          </m:den>
                        </m:f>
                      </m:e>
                    </m:nary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Drop the table</a:t>
                </a:r>
              </a:p>
              <a:p>
                <a:pPr lvl="1"/>
                <a:r>
                  <a:rPr lang="en-US" dirty="0" smtClean="0"/>
                  <a:t>Just store 0.607253</a:t>
                </a: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 t="-12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Content Placeholder 10"/>
              <p:cNvGraphicFramePr>
                <a:graphicFrameLocks noGrp="1"/>
              </p:cNvGraphicFramePr>
              <p:nvPr>
                <p:ph sz="half" idx="2"/>
                <p:extLst>
                  <p:ext uri="{D42A27DB-BD31-4B8C-83A1-F6EECF244321}">
                    <p14:modId xmlns:p14="http://schemas.microsoft.com/office/powerpoint/2010/main" val="2956589390"/>
                  </p:ext>
                </p:extLst>
              </p:nvPr>
            </p:nvGraphicFramePr>
            <p:xfrm>
              <a:off x="4648200" y="1600202"/>
              <a:ext cx="4038600" cy="4658279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457200"/>
                    <a:gridCol w="1143000"/>
                    <a:gridCol w="1143000"/>
                    <a:gridCol w="1295400"/>
                  </a:tblGrid>
                  <a:tr h="439943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i="1" u="none" strike="noStrike" dirty="0" smtClean="0">
                                    <a:effectLst/>
                                    <a:latin typeface="Cambria Math"/>
                                  </a:rPr>
                                  <m:t>𝑖</m:t>
                                </m:r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1400" b="0" i="0" u="none" strike="noStrike" dirty="0" smtClean="0">
                                    <a:effectLst/>
                                    <a:latin typeface="Cambria Math"/>
                                  </a:rPr>
                                  <m:t>atan</m:t>
                                </m:r>
                                <m:r>
                                  <a:rPr lang="en-US" sz="1400" b="0" i="1" u="none" strike="noStrike" dirty="0" smtClean="0">
                                    <a:effectLst/>
                                    <a:latin typeface="Cambria Math"/>
                                  </a:rPr>
                                  <m:t>⁡</m:t>
                                </m:r>
                                <m:sSup>
                                  <m:sSupPr>
                                    <m:ctrlPr>
                                      <a:rPr lang="en-US" sz="1400" b="0" i="1" u="none" strike="noStrike" dirty="0" smtClean="0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u="none" strike="noStrike" dirty="0" smtClean="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u="none" strike="noStrike" dirty="0" smtClean="0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sz="1400" b="0" i="1" u="none" strike="noStrike" dirty="0" smtClean="0">
                                        <a:effectLst/>
                                        <a:latin typeface="Cambria Math"/>
                                      </a:rPr>
                                      <m:t>𝑖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1+</m:t>
                                        </m:r>
                                        <m:sSup>
                                          <m:sSupPr>
                                            <m:ctrlPr>
                                              <a:rPr lang="en-US" sz="1400" b="0" i="1" u="none" strike="noStrike" smtClean="0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1400" b="0" i="1" u="none" strike="noStrike" smtClean="0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2</m:t>
                                            </m:r>
                                          </m:e>
                                          <m:sup>
                                            <m:r>
                                              <a:rPr lang="en-US" sz="1400" b="0" i="1" u="none" strike="noStrike" smtClean="0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−2</m:t>
                                            </m:r>
                                            <m:r>
                                              <a:rPr lang="en-US" sz="1400" b="0" i="1" u="none" strike="noStrike" smtClean="0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𝑖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∏"/>
                                    <m:subHide m:val="on"/>
                                    <m:supHide m:val="on"/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>
                                      <m:fPr>
                                        <m:ctrlP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en-US" sz="1400" b="0" i="1" u="none" strike="noStrike" smtClean="0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en-US" sz="1400" b="0" i="1" u="none" strike="noStrike" smtClean="0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1+</m:t>
                                            </m:r>
                                            <m:sSup>
                                              <m:sSupPr>
                                                <m:ctrlPr>
                                                  <a:rPr lang="en-US" sz="1400" b="0" i="1" u="none" strike="noStrike" smtClean="0">
                                                    <a:solidFill>
                                                      <a:srgbClr val="000000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en-US" sz="1400" b="0" i="1" u="none" strike="noStrike" smtClean="0">
                                                    <a:solidFill>
                                                      <a:srgbClr val="000000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2</m:t>
                                                </m:r>
                                              </m:e>
                                              <m:sup>
                                                <m:r>
                                                  <a:rPr lang="en-US" sz="1400" b="0" i="1" u="none" strike="noStrike" smtClean="0">
                                                    <a:solidFill>
                                                      <a:srgbClr val="000000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−2</m:t>
                                                </m:r>
                                                <m:r>
                                                  <a:rPr lang="en-US" sz="1400" b="0" i="1" u="none" strike="noStrike" smtClean="0">
                                                    <a:solidFill>
                                                      <a:srgbClr val="000000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𝑖</m:t>
                                                </m:r>
                                              </m:sup>
                                            </m:sSup>
                                          </m:e>
                                        </m:rad>
                                      </m:den>
                                    </m:f>
                                  </m:e>
                                </m:nary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45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0.707107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0.707107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26.56505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0.894427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0.632456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14.03624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0.970143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0.613572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7.125016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0.992278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0.608834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3.576334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0.998053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0.607648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5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1.789911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0.999512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0.607352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0.895174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0.999878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0.607278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0.447614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0.999969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0.607259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0.223811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0.999992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0.111906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0.999998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10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0.055953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0.027976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0.013988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13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0.006994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0.003497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15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0.001749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0.000874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Content Placeholder 10"/>
              <p:cNvGraphicFramePr>
                <a:graphicFrameLocks noGrp="1"/>
              </p:cNvGraphicFramePr>
              <p:nvPr>
                <p:ph sz="half" idx="2"/>
                <p:extLst>
                  <p:ext uri="{D42A27DB-BD31-4B8C-83A1-F6EECF244321}">
                    <p14:modId xmlns:p14="http://schemas.microsoft.com/office/powerpoint/2010/main" val="2956589390"/>
                  </p:ext>
                </p:extLst>
              </p:nvPr>
            </p:nvGraphicFramePr>
            <p:xfrm>
              <a:off x="4648200" y="1600202"/>
              <a:ext cx="4038600" cy="4658279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457200"/>
                    <a:gridCol w="1143000"/>
                    <a:gridCol w="1143000"/>
                    <a:gridCol w="1295400"/>
                  </a:tblGrid>
                  <a:tr h="52622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1333" t="-143023" r="-782667" b="-8081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40642" t="-143023" r="-213904" b="-8081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139894" t="-143023" r="-112766" b="-8081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212736" t="-143023" b="-808140"/>
                          </a:stretch>
                        </a:blipFill>
                      </a:tcPr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45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0.707107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0.707107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26.56505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0.894427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0.632456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14.03624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0.970143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0.613572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7.125016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0.992278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0.608834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3.576334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0.998053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0.607648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5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1.789911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0.999512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0.607352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0.895174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0.999878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0.607278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0.447614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0.999969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0.607259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0.223811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0.999992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0.111906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0.999998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10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0.055953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0.027976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0.013988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13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0.006994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0.003497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15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0.001749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0.000874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21437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Result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0292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≫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≫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atan</m:t>
                          </m:r>
                        </m:fName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sup>
                          </m:sSup>
                        </m:e>
                      </m:func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Rotating a vector is now:</a:t>
                </a:r>
              </a:p>
              <a:p>
                <a:pPr lvl="1"/>
                <a:r>
                  <a:rPr lang="en-US" dirty="0" smtClean="0"/>
                  <a:t>1 look up, 2 shifts, 3 adds</a:t>
                </a:r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Optionally Compensate for magnitude at end</a:t>
                </a:r>
              </a:p>
              <a:p>
                <a:pPr lvl="1"/>
                <a:r>
                  <a:rPr lang="en-US" dirty="0" smtClean="0"/>
                  <a:t>1 lookup, 1 (difficult?) multiply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029200"/>
              </a:xfrm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77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Finding the Phase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Given a vector, find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𝜃</m:t>
                    </m:r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Plan:</a:t>
                </a:r>
              </a:p>
              <a:p>
                <a:r>
                  <a:rPr lang="en-US" dirty="0" smtClean="0"/>
                  <a:t>Start with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Θ</m:t>
                    </m:r>
                    <m:r>
                      <a:rPr lang="en-US" b="0" i="1" smtClean="0">
                        <a:latin typeface="Cambria Math"/>
                      </a:rPr>
                      <m:t>=0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Rotate vector into Quadrant I or IV </a:t>
                </a:r>
              </a:p>
              <a:p>
                <a:r>
                  <a:rPr lang="en-US" dirty="0" smtClean="0"/>
                  <a:t>Rotate vector until it is flat (zero angle)</a:t>
                </a:r>
              </a:p>
              <a:p>
                <a:pPr lvl="1"/>
                <a:r>
                  <a:rPr lang="en-US" dirty="0" smtClean="0"/>
                  <a:t>At each iteration, choose direction by sign of Y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𝜃</m:t>
                    </m:r>
                    <m:r>
                      <a:rPr lang="en-US" b="0" i="1" smtClean="0">
                        <a:latin typeface="Cambria Math"/>
                      </a:rPr>
                      <m:t>=−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Θ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2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728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Manipulating Formulae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Welcome to Algebra 404</a:t>
            </a:r>
          </a:p>
          <a:p>
            <a:pPr lvl="1"/>
            <a:r>
              <a:rPr lang="en-US" dirty="0" smtClean="0"/>
              <a:t>Where Math don’t think it be like it is,  but it do.</a:t>
            </a:r>
          </a:p>
          <a:p>
            <a:pPr lvl="1"/>
            <a:endParaRPr lang="en-US" dirty="0"/>
          </a:p>
          <a:p>
            <a:r>
              <a:rPr lang="en-US" dirty="0" smtClean="0"/>
              <a:t>Use algebra to reformat for “good” execution</a:t>
            </a:r>
          </a:p>
          <a:p>
            <a:pPr lvl="1"/>
            <a:r>
              <a:rPr lang="en-US" dirty="0" smtClean="0"/>
              <a:t>Execution Speed</a:t>
            </a:r>
          </a:p>
          <a:p>
            <a:pPr lvl="1"/>
            <a:r>
              <a:rPr lang="en-US" dirty="0" smtClean="0"/>
              <a:t>Code Size</a:t>
            </a:r>
          </a:p>
          <a:p>
            <a:pPr lvl="1"/>
            <a:r>
              <a:rPr lang="en-US" dirty="0" smtClean="0"/>
              <a:t>Accuracy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05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Finding the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Find Phase of -1+3j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Rotate into a start Quadrant</a:t>
            </a:r>
          </a:p>
          <a:p>
            <a:pPr lvl="1"/>
            <a:r>
              <a:rPr lang="en-US" dirty="0" smtClean="0"/>
              <a:t>This is not yet CORDIC</a:t>
            </a:r>
          </a:p>
          <a:p>
            <a:endParaRPr lang="en-US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=−1, </m:t>
                      </m:r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=3,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Θ</m:t>
                      </m:r>
                      <m:r>
                        <a:rPr lang="en-US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b="0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=3, </m:t>
                      </m:r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=1,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Θ</m:t>
                      </m:r>
                      <m:r>
                        <a:rPr lang="en-US" b="0" i="1" smtClean="0">
                          <a:latin typeface="Cambria Math"/>
                        </a:rPr>
                        <m:t>=−90</m:t>
                      </m:r>
                    </m:oMath>
                  </m:oMathPara>
                </a14:m>
                <a:endParaRPr lang="en-US" b="0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146" name="Picture 2" descr="http://www4c.wolframalpha.com/Calculate/MSP/MSP20925204ha8d6610311d700005ag0717d3gg17efd?MSPStoreType=image/gif&amp;s=34&amp;w=200.&amp;h=193.&amp;cdf=Coordinates&amp;cdf=Toolti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119745"/>
            <a:ext cx="1905000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www5a.wolframalpha.com/Calculate/MSP/MSP431227545cga856g43900002ib2h8be856bb1hc?MSPStoreType=image/gif&amp;s=16&amp;w=200.&amp;h=193.&amp;cdf=Coordinates&amp;cdf=Tooltip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800600"/>
            <a:ext cx="1905000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52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Finding the Phase   I=0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Iteration 0</a:t>
            </a:r>
          </a:p>
          <a:p>
            <a:endParaRPr lang="en-US" dirty="0"/>
          </a:p>
          <a:p>
            <a:r>
              <a:rPr lang="en-US" dirty="0" smtClean="0"/>
              <a:t>Y is positive</a:t>
            </a:r>
          </a:p>
          <a:p>
            <a:pPr lvl="1"/>
            <a:r>
              <a:rPr lang="en-US" dirty="0" smtClean="0"/>
              <a:t>Rotate “Down”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=3, </m:t>
                      </m:r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=1,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Θ</m:t>
                      </m:r>
                      <m:r>
                        <a:rPr lang="en-US" b="0" i="1" smtClean="0">
                          <a:latin typeface="Cambria Math"/>
                        </a:rPr>
                        <m:t>=−90</m:t>
                      </m:r>
                    </m:oMath>
                  </m:oMathPara>
                </a14:m>
                <a:endParaRPr lang="en-US" b="0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=3+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1≫0</m:t>
                          </m:r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=1−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3≫0</m:t>
                          </m:r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𝜃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=−90+(−</m:t>
                    </m:r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atan</m:t>
                        </m:r>
                      </m:fName>
                      <m:e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−0</m:t>
                            </m:r>
                          </m:sup>
                        </m:sSup>
                      </m:e>
                    </m:func>
                  </m:oMath>
                </a14:m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=4, </m:t>
                      </m:r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=−2,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Θ</m:t>
                      </m:r>
                      <m:r>
                        <a:rPr lang="en-US" b="0" i="1" smtClean="0">
                          <a:latin typeface="Cambria Math"/>
                        </a:rPr>
                        <m:t>=−135</m:t>
                      </m:r>
                    </m:oMath>
                  </m:oMathPara>
                </a14:m>
                <a:endParaRPr lang="en-US" b="0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2"/>
                <a:stretch>
                  <a:fillRect r="-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302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Finding the Phase   I=0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Iteration 0</a:t>
            </a:r>
          </a:p>
          <a:p>
            <a:endParaRPr lang="en-US" dirty="0"/>
          </a:p>
          <a:p>
            <a:r>
              <a:rPr lang="en-US" dirty="0" smtClean="0"/>
              <a:t>Y is positive</a:t>
            </a:r>
          </a:p>
          <a:p>
            <a:pPr lvl="1"/>
            <a:r>
              <a:rPr lang="en-US" dirty="0" smtClean="0"/>
              <a:t>Rotate “Down”</a:t>
            </a:r>
          </a:p>
          <a:p>
            <a:pPr lvl="1"/>
            <a:endParaRPr lang="en-US" dirty="0"/>
          </a:p>
          <a:p>
            <a:r>
              <a:rPr lang="en-US" dirty="0" smtClean="0"/>
              <a:t>-atan2^-0 from LUT</a:t>
            </a:r>
          </a:p>
          <a:p>
            <a:pPr marL="457200" lvl="1" indent="0">
              <a:buNone/>
            </a:pPr>
            <a:r>
              <a:rPr lang="en-US" dirty="0" smtClean="0"/>
              <a:t>=45 degrees 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NOTE: Magnitude changed</a:t>
            </a:r>
          </a:p>
          <a:p>
            <a:pPr lvl="1"/>
            <a:r>
              <a:rPr lang="en-US" dirty="0" smtClean="0"/>
              <a:t>|-1+3j| != |4+2j|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495800" y="1600200"/>
                <a:ext cx="4191000" cy="4525963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=3, </m:t>
                      </m:r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=1,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Θ</m:t>
                      </m:r>
                      <m:r>
                        <a:rPr lang="en-US" b="0" i="1" smtClean="0">
                          <a:latin typeface="Cambria Math"/>
                        </a:rPr>
                        <m:t>=−90</m:t>
                      </m:r>
                    </m:oMath>
                  </m:oMathPara>
                </a14:m>
                <a:endParaRPr lang="en-US" b="0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=3+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1≫0</m:t>
                          </m:r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=1−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3≫0</m:t>
                          </m:r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𝜃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=−90</m:t>
                    </m:r>
                    <m:r>
                      <a:rPr lang="en-US" b="1" i="1" smtClean="0">
                        <a:latin typeface="Cambria Math"/>
                      </a:rPr>
                      <m:t>+(−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en-US" b="1" i="0" smtClean="0">
                            <a:latin typeface="Cambria Math"/>
                          </a:rPr>
                          <m:t>𝐚𝐭𝐚𝐧</m:t>
                        </m:r>
                      </m:fName>
                      <m:e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𝟎</m:t>
                            </m:r>
                          </m:sup>
                        </m:sSup>
                      </m:e>
                    </m:func>
                  </m:oMath>
                </a14:m>
                <a:r>
                  <a:rPr lang="en-US" b="1" dirty="0" smtClean="0"/>
                  <a:t>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=4, </m:t>
                      </m:r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=−2,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Θ</m:t>
                      </m:r>
                      <m:r>
                        <a:rPr lang="en-US" b="0" i="1" smtClean="0">
                          <a:latin typeface="Cambria Math"/>
                        </a:rPr>
                        <m:t>=−135</m:t>
                      </m:r>
                    </m:oMath>
                  </m:oMathPara>
                </a14:m>
                <a:endParaRPr lang="en-US" b="0" dirty="0" smtClean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495800" y="1600200"/>
                <a:ext cx="4191000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76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Finding the Phase   I=1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Iteration 1</a:t>
                </a:r>
              </a:p>
              <a:p>
                <a:endParaRPr lang="en-US" dirty="0"/>
              </a:p>
              <a:p>
                <a:r>
                  <a:rPr lang="en-US" dirty="0" smtClean="0"/>
                  <a:t>Y is negative</a:t>
                </a:r>
              </a:p>
              <a:p>
                <a:pPr lvl="1"/>
                <a:r>
                  <a:rPr lang="en-US" dirty="0" smtClean="0"/>
                  <a:t>Rotate “Up”</a:t>
                </a:r>
              </a:p>
              <a:p>
                <a:pPr lvl="1"/>
                <a:endParaRPr lang="en-US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atan</m:t>
                        </m:r>
                      </m:fName>
                      <m:e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−1</m:t>
                            </m:r>
                          </m:sup>
                        </m:sSup>
                      </m:e>
                    </m:func>
                    <m:r>
                      <a:rPr lang="en-US" b="0" i="1" smtClean="0">
                        <a:latin typeface="Cambria Math"/>
                      </a:rPr>
                      <m:t>≈26.565</m:t>
                    </m:r>
                  </m:oMath>
                </a14:m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 t="-12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=4, </m:t>
                      </m:r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=−2, </m:t>
                      </m:r>
                    </m:oMath>
                  </m:oMathPara>
                </a14:m>
                <a:endParaRPr lang="en-US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Θ</m:t>
                      </m:r>
                      <m:r>
                        <a:rPr lang="en-US" b="0" i="1" smtClean="0">
                          <a:latin typeface="Cambria Math"/>
                        </a:rPr>
                        <m:t>=−135</m:t>
                      </m:r>
                    </m:oMath>
                  </m:oMathPara>
                </a14:m>
                <a:endParaRPr lang="en-US" b="0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=4−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−2≫1</m:t>
                          </m:r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=−2+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4≫1</m:t>
                          </m:r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𝜃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=−135+</m:t>
                    </m:r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atan</m:t>
                        </m:r>
                      </m:fName>
                      <m:e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−1</m:t>
                            </m:r>
                          </m:sup>
                        </m:sSup>
                      </m:e>
                    </m:func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𝜃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=−135+</m:t>
                    </m:r>
                    <m:r>
                      <a:rPr lang="en-US" b="0" i="1" smtClean="0">
                        <a:latin typeface="Cambria Math"/>
                      </a:rPr>
                      <m:t>26.565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=5, </m:t>
                      </m:r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=0,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Θ</m:t>
                      </m:r>
                      <m:r>
                        <a:rPr lang="en-US" b="0" i="1" smtClean="0">
                          <a:latin typeface="Cambria Math"/>
                        </a:rPr>
                        <m:t>≈−108.4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045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Finding the Phase   I=2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Iteration 2</a:t>
                </a:r>
              </a:p>
              <a:p>
                <a:endParaRPr lang="en-US" dirty="0"/>
              </a:p>
              <a:p>
                <a:r>
                  <a:rPr lang="en-US" dirty="0" smtClean="0"/>
                  <a:t>Y is zero</a:t>
                </a:r>
              </a:p>
              <a:p>
                <a:pPr lvl="1"/>
                <a:r>
                  <a:rPr lang="en-US" dirty="0" smtClean="0"/>
                  <a:t>We are done!</a:t>
                </a:r>
              </a:p>
              <a:p>
                <a:pPr lvl="1"/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𝜃</m:t>
                    </m:r>
                    <m:r>
                      <a:rPr lang="en-US" b="0" i="1" smtClean="0">
                        <a:latin typeface="Cambria Math"/>
                      </a:rPr>
                      <m:t>=−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Θ</m:t>
                    </m:r>
                    <m:r>
                      <a:rPr lang="en-US" b="0" i="1" smtClean="0">
                        <a:latin typeface="Cambria Math"/>
                      </a:rPr>
                      <m:t>=108</m:t>
                    </m:r>
                  </m:oMath>
                </a14:m>
                <a:r>
                  <a:rPr lang="en-US" dirty="0" smtClean="0"/>
                  <a:t>.4</a:t>
                </a:r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Actual answer?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>
                          <a:latin typeface="Cambria Math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tan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0" smtClean="0">
                              <a:latin typeface="Cambria Math"/>
                            </a:rPr>
                            <m:t>−1,3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≈108.4</m:t>
                      </m:r>
                    </m:oMath>
                  </m:oMathPara>
                </a14:m>
                <a:endParaRPr lang="en-US" dirty="0" smtClean="0"/>
              </a:p>
              <a:p>
                <a:endParaRPr lang="en-US" dirty="0" smtClean="0"/>
              </a:p>
              <a:p>
                <a:pPr lvl="1"/>
                <a:endParaRPr lang="en-US" dirty="0" smtClean="0"/>
              </a:p>
              <a:p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 t="-12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=5, </m:t>
                      </m:r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=0, </m:t>
                      </m:r>
                    </m:oMath>
                  </m:oMathPara>
                </a14:m>
                <a:endParaRPr lang="en-US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Θ</m:t>
                      </m:r>
                      <m:r>
                        <a:rPr lang="en-US" b="0" i="1" smtClean="0">
                          <a:latin typeface="Cambria Math"/>
                        </a:rPr>
                        <m:t>=−108</m:t>
                      </m:r>
                      <m:r>
                        <a:rPr lang="en-US" b="0" i="1" smtClean="0">
                          <a:latin typeface="Cambria Math"/>
                        </a:rPr>
                        <m:t>.4</m:t>
                      </m:r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632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Finding the Magnitude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Apply the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1+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−2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𝑖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r>
                  <a:rPr lang="en-US" dirty="0" smtClean="0"/>
                  <a:t> compensations now</a:t>
                </a:r>
              </a:p>
              <a:p>
                <a:endParaRPr lang="en-US" dirty="0"/>
              </a:p>
              <a:p>
                <a:r>
                  <a:rPr lang="en-US" dirty="0" smtClean="0"/>
                  <a:t>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1+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−0</m:t>
                                </m:r>
                              </m:sup>
                            </m:sSup>
                          </m:e>
                        </m:rad>
                      </m:den>
                    </m:f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1+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−2</m:t>
                                </m:r>
                              </m:sup>
                            </m:sSup>
                          </m:e>
                        </m:rad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b="0" i="1" smtClean="0">
                        <a:latin typeface="Cambria Math"/>
                      </a:rPr>
                      <m:t>≈3.1622…</m:t>
                    </m:r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729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 I lucky or what?!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The example terminated nicely</a:t>
                </a:r>
              </a:p>
              <a:p>
                <a:pPr lvl="1"/>
                <a:r>
                  <a:rPr lang="en-US" dirty="0" smtClean="0"/>
                  <a:t>Do all start vectors terminate?</a:t>
                </a:r>
              </a:p>
              <a:p>
                <a:pPr lvl="1"/>
                <a:r>
                  <a:rPr lang="en-US" dirty="0" smtClean="0"/>
                  <a:t>Do all start vectors </a:t>
                </a:r>
                <a:r>
                  <a:rPr lang="en-US" i="1" dirty="0" smtClean="0"/>
                  <a:t>converge?</a:t>
                </a:r>
                <a:endParaRPr lang="en-US" dirty="0" smtClean="0"/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Explore the sequence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atan</m:t>
                        </m:r>
                      </m:fName>
                      <m:e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𝑖</m:t>
                            </m:r>
                          </m:sup>
                        </m:sSup>
                      </m:e>
                    </m:func>
                  </m:oMath>
                </a14:m>
                <a:r>
                  <a:rPr lang="en-US" dirty="0" smtClean="0"/>
                  <a:t> </a:t>
                </a:r>
              </a:p>
              <a:p>
                <a:pPr lvl="1"/>
                <a:r>
                  <a:rPr lang="en-US" dirty="0" smtClean="0"/>
                  <a:t>How is it shaped?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371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Point?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Area increases linearly per bit of accuracy</a:t>
            </a:r>
          </a:p>
          <a:p>
            <a:endParaRPr lang="en-US" dirty="0"/>
          </a:p>
          <a:p>
            <a:r>
              <a:rPr lang="en-US" dirty="0" smtClean="0"/>
              <a:t>Cheap Hardware</a:t>
            </a:r>
          </a:p>
          <a:p>
            <a:endParaRPr lang="en-US" dirty="0"/>
          </a:p>
          <a:p>
            <a:r>
              <a:rPr lang="en-US" dirty="0" smtClean="0"/>
              <a:t>Very reusable</a:t>
            </a:r>
          </a:p>
        </p:txBody>
      </p:sp>
    </p:spTree>
    <p:extLst>
      <p:ext uri="{BB962C8B-B14F-4D97-AF65-F5344CB8AC3E}">
        <p14:creationId xmlns:p14="http://schemas.microsoft.com/office/powerpoint/2010/main" val="50013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Remaining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Relax</a:t>
            </a:r>
            <a:endParaRPr lang="en-US" dirty="0" smtClean="0"/>
          </a:p>
          <a:p>
            <a:endParaRPr lang="en-US" dirty="0"/>
          </a:p>
          <a:p>
            <a:pPr lvl="1"/>
            <a:r>
              <a:rPr lang="en-US" dirty="0" smtClean="0"/>
              <a:t>OR</a:t>
            </a:r>
          </a:p>
          <a:p>
            <a:pPr lvl="1"/>
            <a:endParaRPr lang="en-US" dirty="0"/>
          </a:p>
          <a:p>
            <a:r>
              <a:rPr lang="en-US" dirty="0" smtClean="0"/>
              <a:t>Do any of these in Python / MATLAB / MIPS:</a:t>
            </a:r>
          </a:p>
          <a:p>
            <a:pPr lvl="1"/>
            <a:r>
              <a:rPr lang="en-US" dirty="0" smtClean="0"/>
              <a:t>CORDIC – Sine?  Arcsine?</a:t>
            </a:r>
          </a:p>
          <a:p>
            <a:pPr lvl="1"/>
            <a:r>
              <a:rPr lang="en-US" dirty="0" smtClean="0"/>
              <a:t>Newton </a:t>
            </a:r>
            <a:r>
              <a:rPr lang="en-US" dirty="0" err="1" smtClean="0"/>
              <a:t>Raphson</a:t>
            </a:r>
            <a:r>
              <a:rPr lang="en-US" dirty="0" smtClean="0"/>
              <a:t> – </a:t>
            </a:r>
            <a:r>
              <a:rPr lang="en-US" dirty="0" err="1" smtClean="0"/>
              <a:t>invsqrt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Better than Taylor Approximation – annealing!</a:t>
            </a:r>
          </a:p>
        </p:txBody>
      </p:sp>
    </p:spTree>
    <p:extLst>
      <p:ext uri="{BB962C8B-B14F-4D97-AF65-F5344CB8AC3E}">
        <p14:creationId xmlns:p14="http://schemas.microsoft.com/office/powerpoint/2010/main" val="115648864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609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Easy Speed Tweaking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 for degenerate expensive cases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Look for duplicated effort and eliminate it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Plan your loads / stores carefully!</a:t>
            </a:r>
          </a:p>
        </p:txBody>
      </p:sp>
    </p:spTree>
    <p:extLst>
      <p:ext uri="{BB962C8B-B14F-4D97-AF65-F5344CB8AC3E}">
        <p14:creationId xmlns:p14="http://schemas.microsoft.com/office/powerpoint/2010/main" val="337646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Remaining Time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Play with CORDIC</a:t>
            </a:r>
          </a:p>
          <a:p>
            <a:pPr lvl="1"/>
            <a:r>
              <a:rPr lang="en-US" dirty="0" smtClean="0"/>
              <a:t>What other functions can it calculate?</a:t>
            </a:r>
          </a:p>
          <a:p>
            <a:pPr lvl="1"/>
            <a:endParaRPr lang="en-US" dirty="0"/>
          </a:p>
          <a:p>
            <a:r>
              <a:rPr lang="en-US" dirty="0" smtClean="0"/>
              <a:t>Continue with practice from before</a:t>
            </a:r>
          </a:p>
          <a:p>
            <a:endParaRPr lang="en-US" dirty="0"/>
          </a:p>
          <a:p>
            <a:r>
              <a:rPr lang="en-US" dirty="0" smtClean="0"/>
              <a:t>Start HW3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93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Poly/LUT fit a transcendental function</a:t>
            </a:r>
          </a:p>
          <a:p>
            <a:pPr lvl="1"/>
            <a:r>
              <a:rPr lang="en-US" dirty="0" smtClean="0"/>
              <a:t>(Co)sine, </a:t>
            </a:r>
            <a:r>
              <a:rPr lang="en-US" dirty="0" err="1" smtClean="0"/>
              <a:t>e^x</a:t>
            </a:r>
            <a:r>
              <a:rPr lang="en-US" dirty="0" smtClean="0"/>
              <a:t>,  or something else</a:t>
            </a:r>
          </a:p>
          <a:p>
            <a:pPr lvl="1"/>
            <a:r>
              <a:rPr lang="en-US" dirty="0" smtClean="0"/>
              <a:t>Pick a range</a:t>
            </a:r>
          </a:p>
          <a:p>
            <a:pPr lvl="1"/>
            <a:r>
              <a:rPr lang="en-US" dirty="0" smtClean="0"/>
              <a:t>Pick an accuracy – 24 bits?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Start with a Taylor approximation</a:t>
            </a:r>
          </a:p>
          <a:p>
            <a:pPr lvl="1"/>
            <a:r>
              <a:rPr lang="en-US" dirty="0" smtClean="0"/>
              <a:t>LUT Depth?  Number of terms?</a:t>
            </a:r>
          </a:p>
          <a:p>
            <a:pPr lvl="1"/>
            <a:r>
              <a:rPr lang="en-US" dirty="0" smtClean="0"/>
              <a:t>What is your worst case error?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Try annealing a bit</a:t>
            </a:r>
          </a:p>
          <a:p>
            <a:pPr lvl="1"/>
            <a:r>
              <a:rPr lang="en-US" dirty="0" smtClean="0"/>
              <a:t>How much did it improve?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Create and Save Figures!</a:t>
            </a:r>
          </a:p>
          <a:p>
            <a:pPr lvl="1"/>
            <a:r>
              <a:rPr lang="en-US" dirty="0" smtClean="0"/>
              <a:t>We will discuss as a class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Remaining Time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Estimate how fast NR division runs in MIPS</a:t>
                </a:r>
              </a:p>
              <a:p>
                <a:pPr lvl="1"/>
                <a:r>
                  <a:rPr lang="en-US" dirty="0" smtClean="0"/>
                  <a:t>Each iteration cost: ?</a:t>
                </a:r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Implement for x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1</m:t>
                    </m:r>
                    <m:r>
                      <a:rPr lang="en-US" b="0" i="1" smtClean="0">
                        <a:latin typeface="Cambria Math"/>
                      </a:rPr>
                      <m:t>≤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≤4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In floating point</a:t>
                </a:r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Find appropriate IQ for intermediate calculations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1211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Multiplication Tricks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Sometimes, shift-add is cheap</a:t>
            </a:r>
          </a:p>
          <a:p>
            <a:pPr lvl="1"/>
            <a:r>
              <a:rPr lang="en-US" dirty="0" smtClean="0"/>
              <a:t>9x = 8x + x = X&lt;&lt;3 + X</a:t>
            </a:r>
          </a:p>
          <a:p>
            <a:pPr lvl="1"/>
            <a:r>
              <a:rPr lang="en-US" dirty="0" smtClean="0"/>
              <a:t>In Arm and Thumb(2), this is one instruction</a:t>
            </a:r>
          </a:p>
          <a:p>
            <a:pPr lvl="1"/>
            <a:r>
              <a:rPr lang="en-US" dirty="0" smtClean="0"/>
              <a:t>add $r1, $r0, $r0 </a:t>
            </a:r>
            <a:r>
              <a:rPr lang="en-US" dirty="0" err="1" smtClean="0"/>
              <a:t>lsl</a:t>
            </a:r>
            <a:r>
              <a:rPr lang="en-US" dirty="0" smtClean="0"/>
              <a:t> 3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Two ops, One Instruction?</a:t>
            </a:r>
          </a:p>
          <a:p>
            <a:pPr lvl="1"/>
            <a:r>
              <a:rPr lang="en-US" dirty="0" smtClean="0"/>
              <a:t>Why?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Multiplicands with a small number of active bits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44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Ops, One Instruction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a clue about:</a:t>
            </a:r>
          </a:p>
          <a:p>
            <a:pPr lvl="1"/>
            <a:r>
              <a:rPr lang="en-US" dirty="0" smtClean="0"/>
              <a:t>What types of programs this processor runs</a:t>
            </a:r>
          </a:p>
          <a:p>
            <a:pPr lvl="1"/>
            <a:r>
              <a:rPr lang="en-US" dirty="0" smtClean="0"/>
              <a:t>What instructions those programs have</a:t>
            </a:r>
          </a:p>
          <a:p>
            <a:pPr lvl="1"/>
            <a:endParaRPr lang="en-US" dirty="0"/>
          </a:p>
          <a:p>
            <a:r>
              <a:rPr lang="en-US" dirty="0" smtClean="0"/>
              <a:t>DSPs often have Multiply Accumulate</a:t>
            </a:r>
          </a:p>
          <a:p>
            <a:pPr lvl="1"/>
            <a:r>
              <a:rPr lang="en-US" dirty="0" smtClean="0"/>
              <a:t>X += Y*Z</a:t>
            </a:r>
          </a:p>
          <a:p>
            <a:pPr lvl="1"/>
            <a:r>
              <a:rPr lang="en-US" dirty="0" smtClean="0"/>
              <a:t>X might be fixed: The Accumulator (register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This might even be a wide register!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90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Booth Encoding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 the multiplicand as </a:t>
            </a:r>
            <a:r>
              <a:rPr lang="en-US" b="1" dirty="0" smtClean="0"/>
              <a:t>runs of ones</a:t>
            </a:r>
            <a:endParaRPr lang="en-US" dirty="0" smtClean="0"/>
          </a:p>
          <a:p>
            <a:pPr lvl="1"/>
            <a:r>
              <a:rPr lang="en-US" dirty="0" smtClean="0"/>
              <a:t>X*60d = X * b00</a:t>
            </a:r>
            <a:r>
              <a:rPr lang="en-US" b="1" dirty="0" smtClean="0"/>
              <a:t>1</a:t>
            </a:r>
            <a:r>
              <a:rPr lang="en-US" dirty="0" smtClean="0"/>
              <a:t>11</a:t>
            </a:r>
            <a:r>
              <a:rPr lang="en-US" b="1" dirty="0" smtClean="0"/>
              <a:t>1</a:t>
            </a:r>
            <a:r>
              <a:rPr lang="en-US" dirty="0" smtClean="0"/>
              <a:t>00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Runs of Ones are the difference of powers of 2</a:t>
            </a:r>
          </a:p>
          <a:p>
            <a:pPr lvl="1"/>
            <a:r>
              <a:rPr lang="en-US" dirty="0" smtClean="0"/>
              <a:t>60 = 64 – 4 = 2^6 – 2^2</a:t>
            </a:r>
          </a:p>
          <a:p>
            <a:pPr lvl="1"/>
            <a:r>
              <a:rPr lang="en-US" dirty="0" smtClean="0"/>
              <a:t>X*60 = X&lt;&lt;6 – X&lt;&lt;2</a:t>
            </a:r>
          </a:p>
          <a:p>
            <a:endParaRPr lang="en-US" dirty="0" smtClean="0"/>
          </a:p>
          <a:p>
            <a:r>
              <a:rPr lang="en-US" dirty="0" smtClean="0"/>
              <a:t>There are many other </a:t>
            </a:r>
            <a:r>
              <a:rPr lang="en-US" b="1" dirty="0" smtClean="0"/>
              <a:t>fixed multiplicand</a:t>
            </a:r>
            <a:r>
              <a:rPr lang="en-US" dirty="0" smtClean="0"/>
              <a:t> tricks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“Human” Form: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Ax^3+Bx^2+Cx^1+Dx^0</a:t>
            </a:r>
          </a:p>
          <a:p>
            <a:endParaRPr lang="en-US" dirty="0"/>
          </a:p>
          <a:p>
            <a:r>
              <a:rPr lang="en-US" dirty="0" smtClean="0"/>
              <a:t>How many Multiplies does this use? Adds?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0872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1986</TotalTime>
  <Words>2639</Words>
  <Application>Microsoft Office PowerPoint</Application>
  <PresentationFormat>On-screen Show (4:3)</PresentationFormat>
  <Paragraphs>553</Paragraphs>
  <Slides>52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4" baseType="lpstr">
      <vt:lpstr>Office Theme</vt:lpstr>
      <vt:lpstr>Equation</vt:lpstr>
      <vt:lpstr>b10011 Numerically Awesome</vt:lpstr>
      <vt:lpstr>Acknowledgements</vt:lpstr>
      <vt:lpstr>Today</vt:lpstr>
      <vt:lpstr>Manipulating Formulae</vt:lpstr>
      <vt:lpstr>Easy Speed Tweaking</vt:lpstr>
      <vt:lpstr>Multiplication Tricks</vt:lpstr>
      <vt:lpstr>Two Ops, One Instruction</vt:lpstr>
      <vt:lpstr>Booth Encoding</vt:lpstr>
      <vt:lpstr>Polynomials</vt:lpstr>
      <vt:lpstr>Polynomials</vt:lpstr>
      <vt:lpstr>Polynomials</vt:lpstr>
      <vt:lpstr>Polynomial Approximations</vt:lpstr>
      <vt:lpstr>Polynomial Approximation</vt:lpstr>
      <vt:lpstr>Implementation: Poly/LUT</vt:lpstr>
      <vt:lpstr>Picking Coefficients</vt:lpstr>
      <vt:lpstr>My Method</vt:lpstr>
      <vt:lpstr>Approximation “Folding”</vt:lpstr>
      <vt:lpstr>Fold cos(x)=cos(|x|)</vt:lpstr>
      <vt:lpstr>Further Trig Folding</vt:lpstr>
      <vt:lpstr>Approximation Folding</vt:lpstr>
      <vt:lpstr>Approximation Folding</vt:lpstr>
      <vt:lpstr>Calculating Interesting Functions</vt:lpstr>
      <vt:lpstr>Newton Raphson</vt:lpstr>
      <vt:lpstr>Newton Raphson Division</vt:lpstr>
      <vt:lpstr>Newton Raphson Division</vt:lpstr>
      <vt:lpstr>Newton Raphson Division</vt:lpstr>
      <vt:lpstr>Basin of Attraction</vt:lpstr>
      <vt:lpstr>Basin of Attraction</vt:lpstr>
      <vt:lpstr>Newton Raphson 1/sqrt</vt:lpstr>
      <vt:lpstr>Initial Approximation</vt:lpstr>
      <vt:lpstr>Newton Raphson Iteration</vt:lpstr>
      <vt:lpstr>Translating to Fixed Point</vt:lpstr>
      <vt:lpstr>CORDIC</vt:lpstr>
      <vt:lpstr>CORDIC?</vt:lpstr>
      <vt:lpstr>Super Glossy Transformation Step</vt:lpstr>
      <vt:lpstr>The Clever Bit</vt:lpstr>
      <vt:lpstr>CORDIC LUT</vt:lpstr>
      <vt:lpstr>The Result</vt:lpstr>
      <vt:lpstr>Example: Finding the Phase</vt:lpstr>
      <vt:lpstr>Example: Finding the Phase</vt:lpstr>
      <vt:lpstr>Example: Finding the Phase   I=0</vt:lpstr>
      <vt:lpstr>Example: Finding the Phase   I=0</vt:lpstr>
      <vt:lpstr>Example: Finding the Phase   I=1</vt:lpstr>
      <vt:lpstr>Example: Finding the Phase   I=2</vt:lpstr>
      <vt:lpstr>Example: Finding the Magnitude</vt:lpstr>
      <vt:lpstr>Am I lucky or what?!</vt:lpstr>
      <vt:lpstr>The Point?</vt:lpstr>
      <vt:lpstr>With Remaining Time</vt:lpstr>
      <vt:lpstr>PowerPoint Presentation</vt:lpstr>
      <vt:lpstr>With Remaining Time</vt:lpstr>
      <vt:lpstr>Group Work</vt:lpstr>
      <vt:lpstr>With Remaining Time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b10011 Numerical Accuracy</dc:title>
  <dc:creator>Eric VanWyk</dc:creator>
  <cp:lastModifiedBy>Eric VanWyk</cp:lastModifiedBy>
  <cp:revision>34</cp:revision>
  <dcterms:created xsi:type="dcterms:W3CDTF">2012-11-13T16:48:39Z</dcterms:created>
  <dcterms:modified xsi:type="dcterms:W3CDTF">2014-11-13T03:22:21Z</dcterms:modified>
</cp:coreProperties>
</file>